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78" r:id="rId4"/>
    <p:sldId id="258" r:id="rId5"/>
    <p:sldId id="260" r:id="rId6"/>
    <p:sldId id="262" r:id="rId7"/>
    <p:sldId id="265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>
        <p:scale>
          <a:sx n="90" d="100"/>
          <a:sy n="90" d="100"/>
        </p:scale>
        <p:origin x="-270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неналогвые доходы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2011 (исп.)</c:v>
                </c:pt>
                <c:pt idx="1">
                  <c:v>2012 (исп.)</c:v>
                </c:pt>
                <c:pt idx="2">
                  <c:v>2013 (исп.)</c:v>
                </c:pt>
                <c:pt idx="3">
                  <c:v>2014 (план)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6397.8</c:v>
                </c:pt>
                <c:pt idx="1">
                  <c:v>8795.7000000000007</c:v>
                </c:pt>
                <c:pt idx="2">
                  <c:v>6078</c:v>
                </c:pt>
                <c:pt idx="3">
                  <c:v>2741.8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1728395061728392E-3"/>
                  <c:y val="-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802469135802469E-2"/>
                  <c:y val="-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2011 (исп.)</c:v>
                </c:pt>
                <c:pt idx="1">
                  <c:v>2012 (исп.)</c:v>
                </c:pt>
                <c:pt idx="2">
                  <c:v>2013 (исп.)</c:v>
                </c:pt>
                <c:pt idx="3">
                  <c:v>2014 (план)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139277</c:v>
                </c:pt>
                <c:pt idx="1">
                  <c:v>126178.7</c:v>
                </c:pt>
                <c:pt idx="2">
                  <c:v>142857.29999999999</c:v>
                </c:pt>
                <c:pt idx="3">
                  <c:v>116135.9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1728395061728392E-3"/>
                  <c:y val="-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29629629629629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296296296296866E-3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2011 (исп.)</c:v>
                </c:pt>
                <c:pt idx="1">
                  <c:v>2012 (исп.)</c:v>
                </c:pt>
                <c:pt idx="2">
                  <c:v>2013 (исп.)</c:v>
                </c:pt>
                <c:pt idx="3">
                  <c:v>2014 (план)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498962.7</c:v>
                </c:pt>
                <c:pt idx="1">
                  <c:v>601374.5</c:v>
                </c:pt>
                <c:pt idx="2">
                  <c:v>635201.5</c:v>
                </c:pt>
                <c:pt idx="3">
                  <c:v>698090.1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- всего</c:v>
                </c:pt>
              </c:strCache>
            </c:strRef>
          </c:tx>
          <c:spPr>
            <a:noFill/>
          </c:spPr>
          <c:invertIfNegative val="0"/>
          <c:dPt>
            <c:idx val="0"/>
            <c:invertIfNegative val="0"/>
            <c:bubble3D val="0"/>
            <c:spPr/>
          </c:dPt>
          <c:dPt>
            <c:idx val="1"/>
            <c:invertIfNegative val="0"/>
            <c:bubble3D val="0"/>
            <c:spPr/>
          </c:dPt>
          <c:dPt>
            <c:idx val="2"/>
            <c:invertIfNegative val="0"/>
            <c:bubble3D val="0"/>
            <c:spPr/>
          </c:dPt>
          <c:dPt>
            <c:idx val="3"/>
            <c:invertIfNegative val="0"/>
            <c:bubble3D val="0"/>
            <c:spPr/>
          </c:dPt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2011 (исп.)</c:v>
                </c:pt>
                <c:pt idx="1">
                  <c:v>2012 (исп.)</c:v>
                </c:pt>
                <c:pt idx="2">
                  <c:v>2013 (исп.)</c:v>
                </c:pt>
                <c:pt idx="3">
                  <c:v>2014 (план)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644637.5</c:v>
                </c:pt>
                <c:pt idx="1">
                  <c:v>736348.9</c:v>
                </c:pt>
                <c:pt idx="2">
                  <c:v>784136.8</c:v>
                </c:pt>
                <c:pt idx="3">
                  <c:v>816967.8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2526080"/>
        <c:axId val="92527616"/>
        <c:axId val="0"/>
      </c:bar3DChart>
      <c:catAx>
        <c:axId val="92526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2527616"/>
        <c:crosses val="autoZero"/>
        <c:auto val="1"/>
        <c:lblAlgn val="ctr"/>
        <c:lblOffset val="100"/>
        <c:noMultiLvlLbl val="0"/>
      </c:catAx>
      <c:valAx>
        <c:axId val="92527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2526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117672790901141"/>
          <c:y val="0.29160821685904192"/>
          <c:w val="0.29956401283172934"/>
          <c:h val="0.5430548150747145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i="1" u="sng" dirty="0"/>
              <a:t>Всего </a:t>
            </a:r>
            <a:r>
              <a:rPr lang="ru-RU" i="1" u="sng" dirty="0" smtClean="0"/>
              <a:t> 118 877,7 </a:t>
            </a:r>
            <a:r>
              <a:rPr lang="ru-RU" i="1" u="sng" dirty="0"/>
              <a:t>тыс. рублей</a:t>
            </a:r>
          </a:p>
        </c:rich>
      </c:tx>
      <c:layout>
        <c:manualLayout>
          <c:xMode val="edge"/>
          <c:yMode val="edge"/>
          <c:x val="0.56362570503386256"/>
          <c:y val="8.4180979826834635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219443892336028E-3"/>
          <c:y val="0.13571388011788951"/>
          <c:w val="0.64146706335979164"/>
          <c:h val="0.839031825934060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118877,7 тыс. рублей</c:v>
                </c:pt>
              </c:strCache>
            </c:strRef>
          </c:tx>
          <c:explosion val="22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Лист1!$A$2:$A$15</c:f>
              <c:strCache>
                <c:ptCount val="13"/>
                <c:pt idx="1">
                  <c:v>НДФЛ</c:v>
                </c:pt>
                <c:pt idx="2">
                  <c:v>Единый налог на вменённый доход</c:v>
                </c:pt>
                <c:pt idx="3">
                  <c:v>Единый сельхоз. налог </c:v>
                </c:pt>
                <c:pt idx="4">
                  <c:v>Налог на имущество организаций</c:v>
                </c:pt>
                <c:pt idx="5">
                  <c:v>Налог на имущество физ. лиц</c:v>
                </c:pt>
                <c:pt idx="6">
                  <c:v>Земельный налог</c:v>
                </c:pt>
                <c:pt idx="7">
                  <c:v>Госпошлина</c:v>
                </c:pt>
                <c:pt idx="8">
                  <c:v>Арендная плата за зем.участки</c:v>
                </c:pt>
                <c:pt idx="9">
                  <c:v>Доходы от продажи зем.участков СП</c:v>
                </c:pt>
                <c:pt idx="10">
                  <c:v>Плата за негативное воздействие на окржающую среду</c:v>
                </c:pt>
                <c:pt idx="11">
                  <c:v>Штрафы</c:v>
                </c:pt>
                <c:pt idx="12">
                  <c:v>Прочие неналоговые доходы</c:v>
                </c:pt>
              </c:strCache>
            </c:strRef>
          </c:cat>
          <c:val>
            <c:numRef>
              <c:f>Лист1!$B$2:$B$15</c:f>
              <c:numCache>
                <c:formatCode>_-* #,##0.0_р_._-;\-* #,##0.0_р_._-;_-* "-"?_р_._-;_-@_-</c:formatCode>
                <c:ptCount val="14"/>
                <c:pt idx="1">
                  <c:v>58972</c:v>
                </c:pt>
                <c:pt idx="2">
                  <c:v>5996.4</c:v>
                </c:pt>
                <c:pt idx="3">
                  <c:v>869</c:v>
                </c:pt>
                <c:pt idx="4">
                  <c:v>45398.5</c:v>
                </c:pt>
                <c:pt idx="7">
                  <c:v>2300</c:v>
                </c:pt>
                <c:pt idx="8">
                  <c:v>2600</c:v>
                </c:pt>
                <c:pt idx="9">
                  <c:v>175</c:v>
                </c:pt>
                <c:pt idx="10">
                  <c:v>366.8</c:v>
                </c:pt>
                <c:pt idx="11">
                  <c:v>2100</c:v>
                </c:pt>
                <c:pt idx="12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68075484091672511"/>
          <c:y val="8.429565155526017E-2"/>
          <c:w val="0.31269719615711916"/>
          <c:h val="0.90819567018113057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3765432098765429"/>
          <c:y val="1.51610412969256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131318654612617"/>
          <c:y val="0.16901815345679699"/>
          <c:w val="0.45268202585787887"/>
          <c:h val="0.7412181359479829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 816967,8</c:v>
                </c:pt>
              </c:strCache>
            </c:strRef>
          </c:tx>
          <c:dLbls>
            <c:dLbl>
              <c:idx val="0"/>
              <c:layout>
                <c:manualLayout>
                  <c:x val="2.6806952950325653E-2"/>
                  <c:y val="-4.847593731844553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ru-RU" dirty="0" smtClean="0"/>
                      <a:t>29917,5</a:t>
                    </a:r>
                    <a:r>
                      <a:rPr lang="en-US" dirty="0" smtClean="0"/>
                      <a:t>   </a:t>
                    </a:r>
                    <a:r>
                      <a:rPr lang="en-US" dirty="0"/>
                      <a:t>
</a:t>
                    </a:r>
                    <a:r>
                      <a:rPr lang="ru-RU" b="0" i="1" dirty="0" smtClean="0"/>
                      <a:t>3,7 </a:t>
                    </a:r>
                    <a:r>
                      <a:rPr lang="en-US" b="0" i="1" dirty="0" smtClean="0"/>
                      <a:t>%</a:t>
                    </a:r>
                    <a:endParaRPr lang="en-US" b="0" i="1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ru-RU" dirty="0" smtClean="0"/>
                      <a:t>3494,5</a:t>
                    </a:r>
                    <a:r>
                      <a:rPr lang="en-US" dirty="0"/>
                      <a:t>
</a:t>
                    </a:r>
                    <a:r>
                      <a:rPr lang="ru-RU" b="0" i="1" dirty="0" smtClean="0"/>
                      <a:t>0,4</a:t>
                    </a:r>
                    <a:r>
                      <a:rPr lang="en-US" b="0" i="1" dirty="0" smtClean="0"/>
                      <a:t>%</a:t>
                    </a:r>
                    <a:endParaRPr lang="en-US" b="0" i="1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ru-RU" dirty="0" smtClean="0"/>
                      <a:t>1555,2</a:t>
                    </a:r>
                    <a:r>
                      <a:rPr lang="en-US" dirty="0"/>
                      <a:t>
</a:t>
                    </a:r>
                    <a:r>
                      <a:rPr lang="ru-RU" b="0" i="1" dirty="0" smtClean="0"/>
                      <a:t>0,2 </a:t>
                    </a:r>
                    <a:r>
                      <a:rPr lang="en-US" b="0" i="1" dirty="0" smtClean="0"/>
                      <a:t>%</a:t>
                    </a:r>
                    <a:endParaRPr lang="en-US" b="0" i="1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ru-RU" dirty="0" smtClean="0"/>
                      <a:t>507336,0</a:t>
                    </a:r>
                    <a:r>
                      <a:rPr lang="en-US" dirty="0" smtClean="0"/>
                      <a:t>   </a:t>
                    </a:r>
                    <a:r>
                      <a:rPr lang="en-US" dirty="0"/>
                      <a:t>
</a:t>
                    </a:r>
                    <a:r>
                      <a:rPr lang="ru-RU" b="0" i="1" dirty="0" smtClean="0"/>
                      <a:t>62,1 </a:t>
                    </a:r>
                    <a:r>
                      <a:rPr lang="en-US" b="0" i="1" dirty="0" smtClean="0"/>
                      <a:t>%</a:t>
                    </a:r>
                    <a:endParaRPr lang="en-US" b="0" i="1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6.2629410906969961E-3"/>
                  <c:y val="1.745153462368119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ru-RU" dirty="0" smtClean="0"/>
                      <a:t>20515,2</a:t>
                    </a:r>
                    <a:r>
                      <a:rPr lang="en-US" dirty="0" smtClean="0"/>
                      <a:t>   </a:t>
                    </a:r>
                    <a:r>
                      <a:rPr lang="en-US" dirty="0"/>
                      <a:t>
</a:t>
                    </a:r>
                    <a:r>
                      <a:rPr lang="ru-RU" b="0" i="1" dirty="0" smtClean="0"/>
                      <a:t>2,5 </a:t>
                    </a:r>
                    <a:r>
                      <a:rPr lang="en-US" b="0" i="1" dirty="0" smtClean="0"/>
                      <a:t>%</a:t>
                    </a:r>
                    <a:endParaRPr lang="en-US" b="0" i="1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ru-RU" dirty="0" smtClean="0"/>
                      <a:t>12428,7</a:t>
                    </a:r>
                    <a:r>
                      <a:rPr lang="en-US" dirty="0" smtClean="0"/>
                      <a:t>   </a:t>
                    </a:r>
                    <a:r>
                      <a:rPr lang="en-US" dirty="0"/>
                      <a:t>
</a:t>
                    </a:r>
                    <a:r>
                      <a:rPr lang="ru-RU" b="0" dirty="0" smtClean="0"/>
                      <a:t>1,5 </a:t>
                    </a:r>
                    <a:r>
                      <a:rPr lang="en-US" b="0" i="1" dirty="0" smtClean="0"/>
                      <a:t>%</a:t>
                    </a:r>
                    <a:endParaRPr lang="en-US" b="0" i="1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ru-RU" dirty="0" smtClean="0"/>
                      <a:t>207624,9</a:t>
                    </a:r>
                    <a:r>
                      <a:rPr lang="en-US" dirty="0" smtClean="0"/>
                      <a:t>   </a:t>
                    </a:r>
                    <a:r>
                      <a:rPr lang="en-US" dirty="0"/>
                      <a:t>
</a:t>
                    </a:r>
                    <a:r>
                      <a:rPr lang="ru-RU" b="0" i="1" dirty="0" smtClean="0"/>
                      <a:t>25,4 </a:t>
                    </a:r>
                    <a:r>
                      <a:rPr lang="en-US" b="0" i="1" dirty="0" smtClean="0"/>
                      <a:t>%</a:t>
                    </a:r>
                    <a:endParaRPr lang="en-US" b="0" i="1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ru-RU" dirty="0" smtClean="0"/>
                      <a:t>1490,6</a:t>
                    </a:r>
                    <a:r>
                      <a:rPr lang="en-US" dirty="0" smtClean="0"/>
                      <a:t>   </a:t>
                    </a:r>
                    <a:r>
                      <a:rPr lang="en-US" dirty="0"/>
                      <a:t>
</a:t>
                    </a:r>
                    <a:r>
                      <a:rPr lang="ru-RU" b="0" i="1" dirty="0" smtClean="0"/>
                      <a:t>0,2</a:t>
                    </a:r>
                    <a:r>
                      <a:rPr lang="en-US" b="0" i="1" dirty="0" smtClean="0"/>
                      <a:t>%</a:t>
                    </a:r>
                    <a:endParaRPr lang="en-US" b="0" i="1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8"/>
              <c:layout>
                <c:manualLayout>
                  <c:x val="7.5625182268883057E-3"/>
                  <c:y val="8.244860765135175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32605,2</a:t>
                    </a:r>
                    <a:r>
                      <a:rPr lang="en-US" dirty="0"/>
                      <a:t>
</a:t>
                    </a:r>
                    <a:r>
                      <a:rPr lang="ru-RU" b="0" i="1" dirty="0" smtClean="0"/>
                      <a:t>4,0 </a:t>
                    </a:r>
                    <a:r>
                      <a:rPr lang="en-US" b="0" i="1" dirty="0" smtClean="0"/>
                      <a:t>%</a:t>
                    </a:r>
                    <a:endParaRPr lang="en-US" b="0" i="1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национальная безопасн.и правоохр.</c:v>
                </c:pt>
                <c:pt idx="3">
                  <c:v>Образование</c:v>
                </c:pt>
                <c:pt idx="4">
                  <c:v>Культура </c:v>
                </c:pt>
                <c:pt idx="5">
                  <c:v>Здравоохранение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Прочие расходы</c:v>
                </c:pt>
              </c:strCache>
            </c:strRef>
          </c:cat>
          <c:val>
            <c:numRef>
              <c:f>Лист1!$B$2:$B$10</c:f>
              <c:numCache>
                <c:formatCode>_-* #,##0.0_р_._-;\-* #,##0.0_р_._-;_-* "-"?_р_._-;_-@_-</c:formatCode>
                <c:ptCount val="9"/>
                <c:pt idx="0">
                  <c:v>29917.5</c:v>
                </c:pt>
                <c:pt idx="1">
                  <c:v>3494.5</c:v>
                </c:pt>
                <c:pt idx="2">
                  <c:v>1555.2</c:v>
                </c:pt>
                <c:pt idx="3">
                  <c:v>507336</c:v>
                </c:pt>
                <c:pt idx="4">
                  <c:v>20515.2</c:v>
                </c:pt>
                <c:pt idx="5">
                  <c:v>12428.7</c:v>
                </c:pt>
                <c:pt idx="6">
                  <c:v>207624.9</c:v>
                </c:pt>
                <c:pt idx="7">
                  <c:v>1490.6</c:v>
                </c:pt>
                <c:pt idx="8">
                  <c:v>32605.200000000001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267740837951394"/>
          <c:y val="0.11266862181757407"/>
          <c:w val="0.33269296199086568"/>
          <c:h val="0.79983861997988326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68219597550306"/>
          <c:y val="2.3977438613616595E-2"/>
          <c:w val="0.65545306836645423"/>
          <c:h val="0.855879732114475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117157974300832E-2"/>
                  <c:y val="-1.1224130643578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5351473922902738E-3"/>
                  <c:y val="-1.9642228626261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5585789871504194E-3"/>
                  <c:y val="-1.1224130643578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Лист1!$B$2:$B$6</c:f>
              <c:numCache>
                <c:formatCode>_-* #,##0.0_р_._-;\-* #,##0.0_р_._-;_-* "-"?_р_._-;_-@_-</c:formatCode>
                <c:ptCount val="5"/>
                <c:pt idx="0">
                  <c:v>609339.9</c:v>
                </c:pt>
                <c:pt idx="1">
                  <c:v>662122.80000000005</c:v>
                </c:pt>
                <c:pt idx="2">
                  <c:v>687465.6</c:v>
                </c:pt>
                <c:pt idx="3">
                  <c:v>816967.8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0468631897203882E-3"/>
                  <c:y val="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 formatCode="_-* #,##0.0_р_._-;\-* #,##0.0_р_._-;_-* &quot;-&quot;?_р_._-;_-@_-">
                  <c:v>22307.1</c:v>
                </c:pt>
                <c:pt idx="1">
                  <c:v>23800.1</c:v>
                </c:pt>
                <c:pt idx="2" formatCode="_-* #,##0.0_р_._-;\-* #,##0.0_р_._-;_-* &quot;-&quot;?_р_._-;_-@_-">
                  <c:v>25569.5</c:v>
                </c:pt>
                <c:pt idx="3" formatCode="_-* #,##0.0_р_._-;\-* #,##0.0_р_._-;_-* &quot;-&quot;?_р_._-;_-@_-">
                  <c:v>29917.5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Социальная сфера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0702947845805008E-3"/>
                  <c:y val="1.9642228626261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0468631897203882E-3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Лист1!$D$2:$D$6</c:f>
              <c:numCache>
                <c:formatCode>_-* #,##0.0_р_._-;\-* #,##0.0_р_._-;_-* "-"?_р_._-;_-@_-</c:formatCode>
                <c:ptCount val="5"/>
                <c:pt idx="0">
                  <c:v>533854.1</c:v>
                </c:pt>
                <c:pt idx="1">
                  <c:v>590139</c:v>
                </c:pt>
                <c:pt idx="2">
                  <c:v>619151.5</c:v>
                </c:pt>
                <c:pt idx="3">
                  <c:v>749395.4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Остальные 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582010582010555E-2"/>
                  <c:y val="1.1224130643578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0468631897203882E-3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117157974300832E-3"/>
                  <c:y val="-3.3672391930733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5585789871504194E-3"/>
                  <c:y val="5.61206532178888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Лист1!$E$2:$E$6</c:f>
              <c:numCache>
                <c:formatCode>_-* #,##0.0_р_._-;\-* #,##0.0_р_._-;_-* "-"?_р_._-;_-@_-</c:formatCode>
                <c:ptCount val="5"/>
                <c:pt idx="0">
                  <c:v>53178.7</c:v>
                </c:pt>
                <c:pt idx="1">
                  <c:v>48183.7</c:v>
                </c:pt>
                <c:pt idx="2">
                  <c:v>42744.6</c:v>
                </c:pt>
                <c:pt idx="3">
                  <c:v>37654.9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367744"/>
        <c:axId val="94369280"/>
      </c:barChart>
      <c:catAx>
        <c:axId val="9436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94369280"/>
        <c:crosses val="autoZero"/>
        <c:auto val="1"/>
        <c:lblAlgn val="ctr"/>
        <c:lblOffset val="100"/>
        <c:noMultiLvlLbl val="0"/>
      </c:catAx>
      <c:valAx>
        <c:axId val="94369280"/>
        <c:scaling>
          <c:orientation val="minMax"/>
        </c:scaling>
        <c:delete val="0"/>
        <c:axPos val="l"/>
        <c:majorGridlines/>
        <c:numFmt formatCode="_-* #,##0.0_р_._-;\-* #,##0.0_р_._-;_-* &quot;-&quot;?_р_._-;_-@_-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4367744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8136506746180523"/>
          <c:y val="7.2532851019772013E-2"/>
          <c:w val="0.2095646377536142"/>
          <c:h val="0.89983059958731426"/>
        </c:manualLayout>
      </c:layout>
      <c:overlay val="0"/>
      <c:txPr>
        <a:bodyPr/>
        <a:lstStyle/>
        <a:p>
          <a:pPr>
            <a:defRPr sz="160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BCE2BA-380A-43EE-B3D9-40F9EA69C63F}" type="doc">
      <dgm:prSet loTypeId="urn:microsoft.com/office/officeart/2005/8/layout/matrix1" loCatId="matrix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0319856-152F-4AFE-A10E-5E4AD41F32CB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2000" dirty="0" smtClean="0"/>
        </a:p>
        <a:p>
          <a:r>
            <a:rPr lang="ru-RU" sz="2800" b="1" u="sng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Расходы</a:t>
          </a:r>
          <a:r>
            <a:rPr lang="ru-RU" sz="2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r>
            <a:rPr lang="ru-RU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денежные средства выплачиваемые из бюджета</a:t>
          </a:r>
        </a:p>
        <a:p>
          <a:endParaRPr lang="ru-RU" sz="1600" dirty="0"/>
        </a:p>
      </dgm:t>
    </dgm:pt>
    <dgm:pt modelId="{7EB03EFD-4B12-4FC7-AF79-AAADBDE6F476}" type="parTrans" cxnId="{610B9DEC-04F2-47D3-97B9-5D35280A8246}">
      <dgm:prSet/>
      <dgm:spPr/>
      <dgm:t>
        <a:bodyPr/>
        <a:lstStyle/>
        <a:p>
          <a:endParaRPr lang="ru-RU"/>
        </a:p>
      </dgm:t>
    </dgm:pt>
    <dgm:pt modelId="{3422779A-1DEA-49E6-9DFF-1F4367A8F89C}" type="sibTrans" cxnId="{610B9DEC-04F2-47D3-97B9-5D35280A8246}">
      <dgm:prSet/>
      <dgm:spPr/>
      <dgm:t>
        <a:bodyPr/>
        <a:lstStyle/>
        <a:p>
          <a:endParaRPr lang="ru-RU"/>
        </a:p>
      </dgm:t>
    </dgm:pt>
    <dgm:pt modelId="{54316364-7542-4A33-901B-FFD3F0D3CF62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Органы местного самоуправления</a:t>
          </a:r>
        </a:p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Образование</a:t>
          </a:r>
        </a:p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Культура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CE695F-862F-4324-B69B-028C1A4B4D5C}" type="parTrans" cxnId="{ABFEDED0-8961-48CA-A53B-E874D8071B35}">
      <dgm:prSet/>
      <dgm:spPr/>
      <dgm:t>
        <a:bodyPr/>
        <a:lstStyle/>
        <a:p>
          <a:endParaRPr lang="ru-RU"/>
        </a:p>
      </dgm:t>
    </dgm:pt>
    <dgm:pt modelId="{082EF225-1F50-495D-89FD-67FDB59F5A08}" type="sibTrans" cxnId="{ABFEDED0-8961-48CA-A53B-E874D8071B35}">
      <dgm:prSet/>
      <dgm:spPr/>
      <dgm:t>
        <a:bodyPr/>
        <a:lstStyle/>
        <a:p>
          <a:endParaRPr lang="ru-RU"/>
        </a:p>
      </dgm:t>
    </dgm:pt>
    <dgm:pt modelId="{E3982D1D-D770-43E4-B048-CE447C6A6224}">
      <dgm:prSet phldrT="[Текст]" custT="1"/>
      <dgm:spPr/>
      <dgm:t>
        <a:bodyPr/>
        <a:lstStyle/>
        <a:p>
          <a:r>
            <a:rPr lang="ru-RU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Здравоохранение                                 Физическая культура и спорт</a:t>
          </a:r>
          <a:endParaRPr lang="ru-RU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C3D3E6-7130-46C4-B306-C2B52FA2D5FF}" type="parTrans" cxnId="{206182E3-975E-41F6-88B4-C1B540663612}">
      <dgm:prSet/>
      <dgm:spPr/>
      <dgm:t>
        <a:bodyPr/>
        <a:lstStyle/>
        <a:p>
          <a:endParaRPr lang="ru-RU"/>
        </a:p>
      </dgm:t>
    </dgm:pt>
    <dgm:pt modelId="{448A10E8-DDB6-4D89-823F-8C6644C12EB1}" type="sibTrans" cxnId="{206182E3-975E-41F6-88B4-C1B540663612}">
      <dgm:prSet/>
      <dgm:spPr/>
      <dgm:t>
        <a:bodyPr/>
        <a:lstStyle/>
        <a:p>
          <a:endParaRPr lang="ru-RU"/>
        </a:p>
      </dgm:t>
    </dgm:pt>
    <dgm:pt modelId="{EC720FFE-E641-4592-AF04-3042B72E979C}">
      <dgm:prSet phldrT="[Текст]" custT="1"/>
      <dgm:spPr/>
      <dgm:t>
        <a:bodyPr/>
        <a:lstStyle/>
        <a:p>
          <a:endParaRPr lang="ru-RU" sz="2200" dirty="0" smtClean="0"/>
        </a:p>
        <a:p>
          <a:r>
            <a: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Национальная экономика</a:t>
          </a:r>
        </a:p>
        <a:p>
          <a:endParaRPr lang="ru-RU" sz="2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ru-RU" sz="2200" dirty="0"/>
        </a:p>
      </dgm:t>
    </dgm:pt>
    <dgm:pt modelId="{B917D0AD-492A-420C-9C5F-597EC2F86D28}" type="parTrans" cxnId="{B0442F58-27BA-4738-BB4E-38FE3DB72814}">
      <dgm:prSet/>
      <dgm:spPr/>
      <dgm:t>
        <a:bodyPr/>
        <a:lstStyle/>
        <a:p>
          <a:endParaRPr lang="ru-RU"/>
        </a:p>
      </dgm:t>
    </dgm:pt>
    <dgm:pt modelId="{71F92724-905E-4CF0-8296-FB716E7C25A9}" type="sibTrans" cxnId="{B0442F58-27BA-4738-BB4E-38FE3DB72814}">
      <dgm:prSet/>
      <dgm:spPr/>
      <dgm:t>
        <a:bodyPr/>
        <a:lstStyle/>
        <a:p>
          <a:endParaRPr lang="ru-RU"/>
        </a:p>
      </dgm:t>
    </dgm:pt>
    <dgm:pt modelId="{7B3612FD-4CF4-44D6-9447-D11E23BA485A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Социальные политика</a:t>
          </a:r>
        </a:p>
        <a:p>
          <a:endParaRPr lang="ru-RU" sz="2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B399A0-62D8-45C4-BE5A-BDA1CD278ADC}" type="parTrans" cxnId="{0DD38FE2-A6D6-4CB6-8ABC-F45AD9211750}">
      <dgm:prSet/>
      <dgm:spPr/>
      <dgm:t>
        <a:bodyPr/>
        <a:lstStyle/>
        <a:p>
          <a:endParaRPr lang="ru-RU"/>
        </a:p>
      </dgm:t>
    </dgm:pt>
    <dgm:pt modelId="{3166139F-853F-4CA8-B688-0CB345D307E5}" type="sibTrans" cxnId="{0DD38FE2-A6D6-4CB6-8ABC-F45AD9211750}">
      <dgm:prSet/>
      <dgm:spPr/>
      <dgm:t>
        <a:bodyPr/>
        <a:lstStyle/>
        <a:p>
          <a:endParaRPr lang="ru-RU"/>
        </a:p>
      </dgm:t>
    </dgm:pt>
    <dgm:pt modelId="{F887B997-5368-4A44-ABA8-2C4F01AC6BF7}" type="pres">
      <dgm:prSet presAssocID="{93BCE2BA-380A-43EE-B3D9-40F9EA69C63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F6678E-2511-4849-94BA-E54DF97EDC84}" type="pres">
      <dgm:prSet presAssocID="{93BCE2BA-380A-43EE-B3D9-40F9EA69C63F}" presName="matrix" presStyleCnt="0"/>
      <dgm:spPr/>
    </dgm:pt>
    <dgm:pt modelId="{B0DBAB51-B931-4F20-BCD3-3B1B510CD4E2}" type="pres">
      <dgm:prSet presAssocID="{93BCE2BA-380A-43EE-B3D9-40F9EA69C63F}" presName="tile1" presStyleLbl="node1" presStyleIdx="0" presStyleCnt="4" custLinFactNeighborX="-2856" custLinFactNeighborY="-3852"/>
      <dgm:spPr/>
      <dgm:t>
        <a:bodyPr/>
        <a:lstStyle/>
        <a:p>
          <a:endParaRPr lang="ru-RU"/>
        </a:p>
      </dgm:t>
    </dgm:pt>
    <dgm:pt modelId="{FA882688-3C7C-4CD7-BDDF-47E3F373B01A}" type="pres">
      <dgm:prSet presAssocID="{93BCE2BA-380A-43EE-B3D9-40F9EA69C63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3790C5-65A4-42C6-B46A-0BCA594E30F5}" type="pres">
      <dgm:prSet presAssocID="{93BCE2BA-380A-43EE-B3D9-40F9EA69C63F}" presName="tile2" presStyleLbl="node1" presStyleIdx="1" presStyleCnt="4" custLinFactNeighborX="4018" custLinFactNeighborY="-11556"/>
      <dgm:spPr/>
      <dgm:t>
        <a:bodyPr/>
        <a:lstStyle/>
        <a:p>
          <a:endParaRPr lang="ru-RU"/>
        </a:p>
      </dgm:t>
    </dgm:pt>
    <dgm:pt modelId="{3656CEEA-E344-4182-AA59-631FF1BC6B66}" type="pres">
      <dgm:prSet presAssocID="{93BCE2BA-380A-43EE-B3D9-40F9EA69C63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074DDD-7804-47A4-AADD-767F759F7398}" type="pres">
      <dgm:prSet presAssocID="{93BCE2BA-380A-43EE-B3D9-40F9EA69C63F}" presName="tile3" presStyleLbl="node1" presStyleIdx="2" presStyleCnt="4" custLinFactNeighborX="-2856" custLinFactNeighborY="19413"/>
      <dgm:spPr/>
      <dgm:t>
        <a:bodyPr/>
        <a:lstStyle/>
        <a:p>
          <a:endParaRPr lang="ru-RU"/>
        </a:p>
      </dgm:t>
    </dgm:pt>
    <dgm:pt modelId="{CD517A88-0BB5-474C-B917-07C15411BB26}" type="pres">
      <dgm:prSet presAssocID="{93BCE2BA-380A-43EE-B3D9-40F9EA69C63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A6BBA-2131-4647-883C-A03CDD94543F}" type="pres">
      <dgm:prSet presAssocID="{93BCE2BA-380A-43EE-B3D9-40F9EA69C63F}" presName="tile4" presStyleLbl="node1" presStyleIdx="3" presStyleCnt="4" custLinFactNeighborY="-1818"/>
      <dgm:spPr/>
      <dgm:t>
        <a:bodyPr/>
        <a:lstStyle/>
        <a:p>
          <a:endParaRPr lang="ru-RU"/>
        </a:p>
      </dgm:t>
    </dgm:pt>
    <dgm:pt modelId="{EA0607B8-7D56-49E0-95CC-9D75ACB83F43}" type="pres">
      <dgm:prSet presAssocID="{93BCE2BA-380A-43EE-B3D9-40F9EA69C63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32E8DD-DFDD-44BD-9C19-D2BFF10EE498}" type="pres">
      <dgm:prSet presAssocID="{93BCE2BA-380A-43EE-B3D9-40F9EA69C63F}" presName="centerTile" presStyleLbl="fgShp" presStyleIdx="0" presStyleCnt="1" custScaleX="162761" custScaleY="136105" custLinFactNeighborX="1252" custLinFactNeighborY="1350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2A145A8C-CCC9-46CA-99AC-B749D9D7CFFA}" type="presOf" srcId="{54316364-7542-4A33-901B-FFD3F0D3CF62}" destId="{B0DBAB51-B931-4F20-BCD3-3B1B510CD4E2}" srcOrd="0" destOrd="0" presId="urn:microsoft.com/office/officeart/2005/8/layout/matrix1"/>
    <dgm:cxn modelId="{41242646-D39A-4EC0-95D9-509CE67F4FD3}" type="presOf" srcId="{E3982D1D-D770-43E4-B048-CE447C6A6224}" destId="{DF3790C5-65A4-42C6-B46A-0BCA594E30F5}" srcOrd="0" destOrd="0" presId="urn:microsoft.com/office/officeart/2005/8/layout/matrix1"/>
    <dgm:cxn modelId="{610B9DEC-04F2-47D3-97B9-5D35280A8246}" srcId="{93BCE2BA-380A-43EE-B3D9-40F9EA69C63F}" destId="{F0319856-152F-4AFE-A10E-5E4AD41F32CB}" srcOrd="0" destOrd="0" parTransId="{7EB03EFD-4B12-4FC7-AF79-AAADBDE6F476}" sibTransId="{3422779A-1DEA-49E6-9DFF-1F4367A8F89C}"/>
    <dgm:cxn modelId="{80FD6082-68DC-46B7-A425-CEB385C26794}" type="presOf" srcId="{EC720FFE-E641-4592-AF04-3042B72E979C}" destId="{34074DDD-7804-47A4-AADD-767F759F7398}" srcOrd="0" destOrd="0" presId="urn:microsoft.com/office/officeart/2005/8/layout/matrix1"/>
    <dgm:cxn modelId="{F24D40B1-21A6-4172-AF47-878FD9941189}" type="presOf" srcId="{7B3612FD-4CF4-44D6-9447-D11E23BA485A}" destId="{A47A6BBA-2131-4647-883C-A03CDD94543F}" srcOrd="0" destOrd="0" presId="urn:microsoft.com/office/officeart/2005/8/layout/matrix1"/>
    <dgm:cxn modelId="{206182E3-975E-41F6-88B4-C1B540663612}" srcId="{F0319856-152F-4AFE-A10E-5E4AD41F32CB}" destId="{E3982D1D-D770-43E4-B048-CE447C6A6224}" srcOrd="1" destOrd="0" parTransId="{9BC3D3E6-7130-46C4-B306-C2B52FA2D5FF}" sibTransId="{448A10E8-DDB6-4D89-823F-8C6644C12EB1}"/>
    <dgm:cxn modelId="{ABFEDED0-8961-48CA-A53B-E874D8071B35}" srcId="{F0319856-152F-4AFE-A10E-5E4AD41F32CB}" destId="{54316364-7542-4A33-901B-FFD3F0D3CF62}" srcOrd="0" destOrd="0" parTransId="{16CE695F-862F-4324-B69B-028C1A4B4D5C}" sibTransId="{082EF225-1F50-495D-89FD-67FDB59F5A08}"/>
    <dgm:cxn modelId="{B0442F58-27BA-4738-BB4E-38FE3DB72814}" srcId="{F0319856-152F-4AFE-A10E-5E4AD41F32CB}" destId="{EC720FFE-E641-4592-AF04-3042B72E979C}" srcOrd="2" destOrd="0" parTransId="{B917D0AD-492A-420C-9C5F-597EC2F86D28}" sibTransId="{71F92724-905E-4CF0-8296-FB716E7C25A9}"/>
    <dgm:cxn modelId="{15F1985C-AD45-4415-88D7-5AA208941D24}" type="presOf" srcId="{E3982D1D-D770-43E4-B048-CE447C6A6224}" destId="{3656CEEA-E344-4182-AA59-631FF1BC6B66}" srcOrd="1" destOrd="0" presId="urn:microsoft.com/office/officeart/2005/8/layout/matrix1"/>
    <dgm:cxn modelId="{33630357-5278-4765-8BF7-DE22D71E926A}" type="presOf" srcId="{7B3612FD-4CF4-44D6-9447-D11E23BA485A}" destId="{EA0607B8-7D56-49E0-95CC-9D75ACB83F43}" srcOrd="1" destOrd="0" presId="urn:microsoft.com/office/officeart/2005/8/layout/matrix1"/>
    <dgm:cxn modelId="{E08D3A7F-A509-439E-86F5-F444761ABEDA}" type="presOf" srcId="{93BCE2BA-380A-43EE-B3D9-40F9EA69C63F}" destId="{F887B997-5368-4A44-ABA8-2C4F01AC6BF7}" srcOrd="0" destOrd="0" presId="urn:microsoft.com/office/officeart/2005/8/layout/matrix1"/>
    <dgm:cxn modelId="{0DD38FE2-A6D6-4CB6-8ABC-F45AD9211750}" srcId="{F0319856-152F-4AFE-A10E-5E4AD41F32CB}" destId="{7B3612FD-4CF4-44D6-9447-D11E23BA485A}" srcOrd="3" destOrd="0" parTransId="{F9B399A0-62D8-45C4-BE5A-BDA1CD278ADC}" sibTransId="{3166139F-853F-4CA8-B688-0CB345D307E5}"/>
    <dgm:cxn modelId="{030B20FD-4DBF-438E-9F70-DEDA695E8F98}" type="presOf" srcId="{54316364-7542-4A33-901B-FFD3F0D3CF62}" destId="{FA882688-3C7C-4CD7-BDDF-47E3F373B01A}" srcOrd="1" destOrd="0" presId="urn:microsoft.com/office/officeart/2005/8/layout/matrix1"/>
    <dgm:cxn modelId="{3C3FD75F-2A4E-402E-B851-57EDD29E93C2}" type="presOf" srcId="{EC720FFE-E641-4592-AF04-3042B72E979C}" destId="{CD517A88-0BB5-474C-B917-07C15411BB26}" srcOrd="1" destOrd="0" presId="urn:microsoft.com/office/officeart/2005/8/layout/matrix1"/>
    <dgm:cxn modelId="{9BB100E5-DD30-4E66-BBA3-274A31829278}" type="presOf" srcId="{F0319856-152F-4AFE-A10E-5E4AD41F32CB}" destId="{8A32E8DD-DFDD-44BD-9C19-D2BFF10EE498}" srcOrd="0" destOrd="0" presId="urn:microsoft.com/office/officeart/2005/8/layout/matrix1"/>
    <dgm:cxn modelId="{DBCF3F01-B1D6-41C7-A4EC-94A02B1249AA}" type="presParOf" srcId="{F887B997-5368-4A44-ABA8-2C4F01AC6BF7}" destId="{BAF6678E-2511-4849-94BA-E54DF97EDC84}" srcOrd="0" destOrd="0" presId="urn:microsoft.com/office/officeart/2005/8/layout/matrix1"/>
    <dgm:cxn modelId="{746CD5CE-D7FD-4337-B1F0-86E584565198}" type="presParOf" srcId="{BAF6678E-2511-4849-94BA-E54DF97EDC84}" destId="{B0DBAB51-B931-4F20-BCD3-3B1B510CD4E2}" srcOrd="0" destOrd="0" presId="urn:microsoft.com/office/officeart/2005/8/layout/matrix1"/>
    <dgm:cxn modelId="{FC351832-4DC7-4081-9156-E2D63F39510E}" type="presParOf" srcId="{BAF6678E-2511-4849-94BA-E54DF97EDC84}" destId="{FA882688-3C7C-4CD7-BDDF-47E3F373B01A}" srcOrd="1" destOrd="0" presId="urn:microsoft.com/office/officeart/2005/8/layout/matrix1"/>
    <dgm:cxn modelId="{81AFA59B-64F5-42CA-9CB0-393EF0EDCADE}" type="presParOf" srcId="{BAF6678E-2511-4849-94BA-E54DF97EDC84}" destId="{DF3790C5-65A4-42C6-B46A-0BCA594E30F5}" srcOrd="2" destOrd="0" presId="urn:microsoft.com/office/officeart/2005/8/layout/matrix1"/>
    <dgm:cxn modelId="{BEF012C3-F6E6-484E-A4DF-E3727D3EB48B}" type="presParOf" srcId="{BAF6678E-2511-4849-94BA-E54DF97EDC84}" destId="{3656CEEA-E344-4182-AA59-631FF1BC6B66}" srcOrd="3" destOrd="0" presId="urn:microsoft.com/office/officeart/2005/8/layout/matrix1"/>
    <dgm:cxn modelId="{2193C3F2-87BA-486D-BE58-B8B406F2CC39}" type="presParOf" srcId="{BAF6678E-2511-4849-94BA-E54DF97EDC84}" destId="{34074DDD-7804-47A4-AADD-767F759F7398}" srcOrd="4" destOrd="0" presId="urn:microsoft.com/office/officeart/2005/8/layout/matrix1"/>
    <dgm:cxn modelId="{07B81328-7CE0-4BBC-B1DF-4D9EDA2CFAFF}" type="presParOf" srcId="{BAF6678E-2511-4849-94BA-E54DF97EDC84}" destId="{CD517A88-0BB5-474C-B917-07C15411BB26}" srcOrd="5" destOrd="0" presId="urn:microsoft.com/office/officeart/2005/8/layout/matrix1"/>
    <dgm:cxn modelId="{EC7DC359-14C5-4A23-9D5E-66D7C0791196}" type="presParOf" srcId="{BAF6678E-2511-4849-94BA-E54DF97EDC84}" destId="{A47A6BBA-2131-4647-883C-A03CDD94543F}" srcOrd="6" destOrd="0" presId="urn:microsoft.com/office/officeart/2005/8/layout/matrix1"/>
    <dgm:cxn modelId="{8783FE7B-CCCB-45EF-88BC-95DE1CFE40CD}" type="presParOf" srcId="{BAF6678E-2511-4849-94BA-E54DF97EDC84}" destId="{EA0607B8-7D56-49E0-95CC-9D75ACB83F43}" srcOrd="7" destOrd="0" presId="urn:microsoft.com/office/officeart/2005/8/layout/matrix1"/>
    <dgm:cxn modelId="{04FF5E02-D732-476E-8685-B0C3EF6FAA5B}" type="presParOf" srcId="{F887B997-5368-4A44-ABA8-2C4F01AC6BF7}" destId="{8A32E8DD-DFDD-44BD-9C19-D2BFF10EE49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01E0CF-9FBA-46FF-B4E6-60EF80AF17E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D7EC30-C996-4BCC-804B-F68BC0CD6B1E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ru-RU" sz="2800" dirty="0" smtClean="0">
            <a:solidFill>
              <a:srgbClr val="FFC000"/>
            </a:solidFill>
          </a:endParaRPr>
        </a:p>
        <a:p>
          <a:r>
            <a:rPr lang="ru-RU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Доходы  - 816967,8 тыс. рублей</a:t>
          </a:r>
        </a:p>
        <a:p>
          <a:r>
            <a:rPr lang="ru-RU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 - 816967,8 тыс. рублей</a:t>
          </a:r>
        </a:p>
        <a:p>
          <a:endParaRPr lang="ru-RU" sz="2800" dirty="0">
            <a:solidFill>
              <a:srgbClr val="FFC000"/>
            </a:solidFill>
          </a:endParaRPr>
        </a:p>
      </dgm:t>
    </dgm:pt>
    <dgm:pt modelId="{FA4B70F7-D55C-408E-8C76-852E1EC25311}" type="parTrans" cxnId="{55660D7F-7320-4249-AAD5-E2E23C93B227}">
      <dgm:prSet/>
      <dgm:spPr/>
      <dgm:t>
        <a:bodyPr/>
        <a:lstStyle/>
        <a:p>
          <a:endParaRPr lang="ru-RU"/>
        </a:p>
      </dgm:t>
    </dgm:pt>
    <dgm:pt modelId="{CC834B60-4837-4AB1-A6A7-0364B46EB32F}" type="sibTrans" cxnId="{55660D7F-7320-4249-AAD5-E2E23C93B227}">
      <dgm:prSet/>
      <dgm:spPr/>
      <dgm:t>
        <a:bodyPr/>
        <a:lstStyle/>
        <a:p>
          <a:endParaRPr lang="ru-RU"/>
        </a:p>
      </dgm:t>
    </dgm:pt>
    <dgm:pt modelId="{B644CC5D-5005-412F-A42D-8045D5707510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ru-RU" sz="900" dirty="0" smtClean="0">
            <a:solidFill>
              <a:srgbClr val="FFC000"/>
            </a:solidFill>
          </a:endParaRPr>
        </a:p>
        <a:p>
          <a:r>
            <a:rPr lang="ru-RU" sz="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Объем доходов  бюджета в расчете на одного жителя – 16,5 </a:t>
          </a:r>
          <a:r>
            <a:rPr lang="ru-RU" sz="1200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тыс.руб</a:t>
          </a:r>
          <a:r>
            <a:rPr lang="ru-RU" sz="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.,</a:t>
          </a:r>
        </a:p>
        <a:p>
          <a:r>
            <a:rPr lang="ru-RU" sz="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из них:  налоговых и неналоговых доходов  - 2,4 </a:t>
          </a:r>
          <a:r>
            <a:rPr lang="ru-RU" sz="1200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тыс.руб</a:t>
          </a:r>
          <a:r>
            <a:rPr lang="ru-RU" sz="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</a:p>
        <a:p>
          <a:endParaRPr lang="ru-RU" sz="900" dirty="0">
            <a:solidFill>
              <a:srgbClr val="FFC000"/>
            </a:solidFill>
          </a:endParaRPr>
        </a:p>
      </dgm:t>
    </dgm:pt>
    <dgm:pt modelId="{3DB3B239-66F0-4F1D-8506-C9F33214812D}" type="parTrans" cxnId="{E94F23F7-0FD0-4D85-861A-0CF075DCC892}">
      <dgm:prSet/>
      <dgm:spPr/>
      <dgm:t>
        <a:bodyPr/>
        <a:lstStyle/>
        <a:p>
          <a:endParaRPr lang="ru-RU"/>
        </a:p>
      </dgm:t>
    </dgm:pt>
    <dgm:pt modelId="{5370DD95-9925-46E9-B1FC-AF9911B6815F}" type="sibTrans" cxnId="{E94F23F7-0FD0-4D85-861A-0CF075DCC892}">
      <dgm:prSet/>
      <dgm:spPr/>
      <dgm:t>
        <a:bodyPr/>
        <a:lstStyle/>
        <a:p>
          <a:endParaRPr lang="ru-RU"/>
        </a:p>
      </dgm:t>
    </dgm:pt>
    <dgm:pt modelId="{E5B4BD0A-B330-480F-A4DC-6DEF063E6535}" type="pres">
      <dgm:prSet presAssocID="{1801E0CF-9FBA-46FF-B4E6-60EF80AF17E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F8709CD-3C58-4FA6-ADD0-18C738834271}" type="pres">
      <dgm:prSet presAssocID="{1801E0CF-9FBA-46FF-B4E6-60EF80AF17ED}" presName="pyramid" presStyleLbl="node1" presStyleIdx="0" presStyleCnt="1" custScaleX="134941" custLinFactNeighborX="5212" custLinFactNeighborY="-1389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428F1E98-E2BA-4E23-8DF7-697A2A462A3B}" type="pres">
      <dgm:prSet presAssocID="{1801E0CF-9FBA-46FF-B4E6-60EF80AF17ED}" presName="theList" presStyleCnt="0"/>
      <dgm:spPr/>
    </dgm:pt>
    <dgm:pt modelId="{78A54AE9-3613-47DB-BF2C-D4157043B4D6}" type="pres">
      <dgm:prSet presAssocID="{FFD7EC30-C996-4BCC-804B-F68BC0CD6B1E}" presName="aNode" presStyleLbl="fgAcc1" presStyleIdx="0" presStyleCnt="2" custAng="10800000" custFlipVert="1" custScaleX="139929" custScaleY="24343" custLinFactY="-11497" custLinFactNeighborX="-4133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D1FB8-D6D4-4250-B38E-2C278524C1CD}" type="pres">
      <dgm:prSet presAssocID="{FFD7EC30-C996-4BCC-804B-F68BC0CD6B1E}" presName="aSpace" presStyleCnt="0"/>
      <dgm:spPr/>
    </dgm:pt>
    <dgm:pt modelId="{10A7316B-26F6-41E0-B2B9-9A87E74C4BDC}" type="pres">
      <dgm:prSet presAssocID="{B644CC5D-5005-412F-A42D-8045D5707510}" presName="aNode" presStyleLbl="fgAcc1" presStyleIdx="1" presStyleCnt="2" custAng="10800000" custFlipVert="1" custScaleX="148609" custScaleY="13850" custLinFactY="27431" custLinFactNeighborX="-4567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F0724-91AF-4319-9CB2-8925AD6787E6}" type="pres">
      <dgm:prSet presAssocID="{B644CC5D-5005-412F-A42D-8045D5707510}" presName="aSpace" presStyleCnt="0"/>
      <dgm:spPr/>
    </dgm:pt>
  </dgm:ptLst>
  <dgm:cxnLst>
    <dgm:cxn modelId="{05794DF3-126E-4C65-A4B0-83D10CD49D0F}" type="presOf" srcId="{FFD7EC30-C996-4BCC-804B-F68BC0CD6B1E}" destId="{78A54AE9-3613-47DB-BF2C-D4157043B4D6}" srcOrd="0" destOrd="0" presId="urn:microsoft.com/office/officeart/2005/8/layout/pyramid2"/>
    <dgm:cxn modelId="{472B00F2-2812-4A3C-AD77-77D2EBCABCAB}" type="presOf" srcId="{1801E0CF-9FBA-46FF-B4E6-60EF80AF17ED}" destId="{E5B4BD0A-B330-480F-A4DC-6DEF063E6535}" srcOrd="0" destOrd="0" presId="urn:microsoft.com/office/officeart/2005/8/layout/pyramid2"/>
    <dgm:cxn modelId="{A7267D6F-BD77-41E7-9537-3C8C62D2DCF1}" type="presOf" srcId="{B644CC5D-5005-412F-A42D-8045D5707510}" destId="{10A7316B-26F6-41E0-B2B9-9A87E74C4BDC}" srcOrd="0" destOrd="0" presId="urn:microsoft.com/office/officeart/2005/8/layout/pyramid2"/>
    <dgm:cxn modelId="{E94F23F7-0FD0-4D85-861A-0CF075DCC892}" srcId="{1801E0CF-9FBA-46FF-B4E6-60EF80AF17ED}" destId="{B644CC5D-5005-412F-A42D-8045D5707510}" srcOrd="1" destOrd="0" parTransId="{3DB3B239-66F0-4F1D-8506-C9F33214812D}" sibTransId="{5370DD95-9925-46E9-B1FC-AF9911B6815F}"/>
    <dgm:cxn modelId="{55660D7F-7320-4249-AAD5-E2E23C93B227}" srcId="{1801E0CF-9FBA-46FF-B4E6-60EF80AF17ED}" destId="{FFD7EC30-C996-4BCC-804B-F68BC0CD6B1E}" srcOrd="0" destOrd="0" parTransId="{FA4B70F7-D55C-408E-8C76-852E1EC25311}" sibTransId="{CC834B60-4837-4AB1-A6A7-0364B46EB32F}"/>
    <dgm:cxn modelId="{2E514673-C2FD-46A4-84C5-AA9022BC2AEC}" type="presParOf" srcId="{E5B4BD0A-B330-480F-A4DC-6DEF063E6535}" destId="{CF8709CD-3C58-4FA6-ADD0-18C738834271}" srcOrd="0" destOrd="0" presId="urn:microsoft.com/office/officeart/2005/8/layout/pyramid2"/>
    <dgm:cxn modelId="{C09593DB-7A7F-4EE6-8234-ED1E24B38C14}" type="presParOf" srcId="{E5B4BD0A-B330-480F-A4DC-6DEF063E6535}" destId="{428F1E98-E2BA-4E23-8DF7-697A2A462A3B}" srcOrd="1" destOrd="0" presId="urn:microsoft.com/office/officeart/2005/8/layout/pyramid2"/>
    <dgm:cxn modelId="{D009F4D8-765D-4398-B64F-9A765968FBC2}" type="presParOf" srcId="{428F1E98-E2BA-4E23-8DF7-697A2A462A3B}" destId="{78A54AE9-3613-47DB-BF2C-D4157043B4D6}" srcOrd="0" destOrd="0" presId="urn:microsoft.com/office/officeart/2005/8/layout/pyramid2"/>
    <dgm:cxn modelId="{B1312004-7143-437D-AEDA-6DA1829D113E}" type="presParOf" srcId="{428F1E98-E2BA-4E23-8DF7-697A2A462A3B}" destId="{C98D1FB8-D6D4-4250-B38E-2C278524C1CD}" srcOrd="1" destOrd="0" presId="urn:microsoft.com/office/officeart/2005/8/layout/pyramid2"/>
    <dgm:cxn modelId="{7A894367-5F18-41F8-8FEF-E475F38D8DF6}" type="presParOf" srcId="{428F1E98-E2BA-4E23-8DF7-697A2A462A3B}" destId="{10A7316B-26F6-41E0-B2B9-9A87E74C4BDC}" srcOrd="2" destOrd="0" presId="urn:microsoft.com/office/officeart/2005/8/layout/pyramid2"/>
    <dgm:cxn modelId="{9B57C219-3D45-4F49-B397-A172EA954437}" type="presParOf" srcId="{428F1E98-E2BA-4E23-8DF7-697A2A462A3B}" destId="{E76F0724-91AF-4319-9CB2-8925AD6787E6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E864B9-ED31-4F7B-9CFB-11AEE1F09CFF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DE055B-FF05-40F9-9576-1902314D4954}">
      <dgm:prSet custT="1"/>
      <dgm:spPr/>
      <dgm:t>
        <a:bodyPr/>
        <a:lstStyle/>
        <a:p>
          <a:endParaRPr lang="ru-RU" sz="1600" dirty="0" smtClean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A675E4-0F98-4489-8B1C-C853A134F37D}" type="parTrans" cxnId="{20348110-7F28-4FB9-9D54-2C3948E0D4C0}">
      <dgm:prSet/>
      <dgm:spPr/>
      <dgm:t>
        <a:bodyPr/>
        <a:lstStyle/>
        <a:p>
          <a:endParaRPr lang="ru-RU"/>
        </a:p>
      </dgm:t>
    </dgm:pt>
    <dgm:pt modelId="{7D8602CA-66BD-47FE-B466-BF2EA50B137F}" type="sibTrans" cxnId="{20348110-7F28-4FB9-9D54-2C3948E0D4C0}">
      <dgm:prSet/>
      <dgm:spPr/>
      <dgm:t>
        <a:bodyPr/>
        <a:lstStyle/>
        <a:p>
          <a:endParaRPr lang="ru-RU"/>
        </a:p>
      </dgm:t>
    </dgm:pt>
    <dgm:pt modelId="{2DB09FD2-58EE-42D4-AA4A-76D153C521DC}" type="pres">
      <dgm:prSet presAssocID="{92E864B9-ED31-4F7B-9CFB-11AEE1F09C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12C9B6-3BD0-444E-9F26-90AC473485DE}" type="pres">
      <dgm:prSet presAssocID="{92E864B9-ED31-4F7B-9CFB-11AEE1F09CFF}" presName="dummy" presStyleCnt="0"/>
      <dgm:spPr/>
    </dgm:pt>
    <dgm:pt modelId="{17A575F6-C8CF-4533-BBBF-590305A0C8E3}" type="pres">
      <dgm:prSet presAssocID="{92E864B9-ED31-4F7B-9CFB-11AEE1F09CFF}" presName="linH" presStyleCnt="0"/>
      <dgm:spPr/>
    </dgm:pt>
    <dgm:pt modelId="{CEA8FB87-EECE-4A3E-862E-51B3BA949FFA}" type="pres">
      <dgm:prSet presAssocID="{92E864B9-ED31-4F7B-9CFB-11AEE1F09CFF}" presName="padding1" presStyleCnt="0"/>
      <dgm:spPr/>
    </dgm:pt>
    <dgm:pt modelId="{4BF8DB8B-BBC3-4662-8D0A-80BEF31C9634}" type="pres">
      <dgm:prSet presAssocID="{04DE055B-FF05-40F9-9576-1902314D4954}" presName="linV" presStyleCnt="0"/>
      <dgm:spPr/>
    </dgm:pt>
    <dgm:pt modelId="{BC45B9A9-3DCE-4A6C-B62F-0746CA2398E7}" type="pres">
      <dgm:prSet presAssocID="{04DE055B-FF05-40F9-9576-1902314D4954}" presName="spVertical1" presStyleCnt="0"/>
      <dgm:spPr/>
    </dgm:pt>
    <dgm:pt modelId="{2D2CE19B-1F80-419F-9471-D95C2A48C5C1}" type="pres">
      <dgm:prSet presAssocID="{04DE055B-FF05-40F9-9576-1902314D4954}" presName="parTx" presStyleLbl="revTx" presStyleIdx="0" presStyleCnt="1" custScaleX="108624" custScaleY="111209" custLinFactY="300000" custLinFactNeighborX="81319" custLinFactNeighborY="3569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99EDA-BA95-45AA-B34D-24E946DA66C6}" type="pres">
      <dgm:prSet presAssocID="{04DE055B-FF05-40F9-9576-1902314D4954}" presName="spVertical2" presStyleCnt="0"/>
      <dgm:spPr/>
    </dgm:pt>
    <dgm:pt modelId="{E259F4BC-A857-4E18-BFDD-04097856FDEB}" type="pres">
      <dgm:prSet presAssocID="{04DE055B-FF05-40F9-9576-1902314D4954}" presName="spVertical3" presStyleCnt="0"/>
      <dgm:spPr/>
    </dgm:pt>
    <dgm:pt modelId="{2403807D-FA00-4EC9-859F-4B6D1856BD23}" type="pres">
      <dgm:prSet presAssocID="{92E864B9-ED31-4F7B-9CFB-11AEE1F09CFF}" presName="padding2" presStyleCnt="0"/>
      <dgm:spPr/>
    </dgm:pt>
    <dgm:pt modelId="{C5FC12FC-BF62-493F-AD6A-EF6CEFDC3E76}" type="pres">
      <dgm:prSet presAssocID="{92E864B9-ED31-4F7B-9CFB-11AEE1F09CFF}" presName="negArrow" presStyleCnt="0"/>
      <dgm:spPr/>
    </dgm:pt>
    <dgm:pt modelId="{E241CD53-0C1A-44E5-B2F8-E39E8E3D4439}" type="pres">
      <dgm:prSet presAssocID="{92E864B9-ED31-4F7B-9CFB-11AEE1F09CFF}" presName="backgroundArrow" presStyleLbl="node1" presStyleIdx="0" presStyleCnt="1" custScaleX="91617" custScaleY="161773" custLinFactNeighborY="1255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20348110-7F28-4FB9-9D54-2C3948E0D4C0}" srcId="{92E864B9-ED31-4F7B-9CFB-11AEE1F09CFF}" destId="{04DE055B-FF05-40F9-9576-1902314D4954}" srcOrd="0" destOrd="0" parTransId="{F5A675E4-0F98-4489-8B1C-C853A134F37D}" sibTransId="{7D8602CA-66BD-47FE-B466-BF2EA50B137F}"/>
    <dgm:cxn modelId="{88E1BE26-3B5B-4BCE-B517-880373FA51FE}" type="presOf" srcId="{92E864B9-ED31-4F7B-9CFB-11AEE1F09CFF}" destId="{2DB09FD2-58EE-42D4-AA4A-76D153C521DC}" srcOrd="0" destOrd="0" presId="urn:microsoft.com/office/officeart/2005/8/layout/hProcess3"/>
    <dgm:cxn modelId="{DE246120-2320-4301-8020-B68C7DFD97F5}" type="presOf" srcId="{04DE055B-FF05-40F9-9576-1902314D4954}" destId="{2D2CE19B-1F80-419F-9471-D95C2A48C5C1}" srcOrd="0" destOrd="0" presId="urn:microsoft.com/office/officeart/2005/8/layout/hProcess3"/>
    <dgm:cxn modelId="{86A606E3-EEF9-4290-AC5A-174B52B1E51D}" type="presParOf" srcId="{2DB09FD2-58EE-42D4-AA4A-76D153C521DC}" destId="{9212C9B6-3BD0-444E-9F26-90AC473485DE}" srcOrd="0" destOrd="0" presId="urn:microsoft.com/office/officeart/2005/8/layout/hProcess3"/>
    <dgm:cxn modelId="{A40BA67A-B773-49F2-8814-17F6AD99F115}" type="presParOf" srcId="{2DB09FD2-58EE-42D4-AA4A-76D153C521DC}" destId="{17A575F6-C8CF-4533-BBBF-590305A0C8E3}" srcOrd="1" destOrd="0" presId="urn:microsoft.com/office/officeart/2005/8/layout/hProcess3"/>
    <dgm:cxn modelId="{BC6D8234-E602-454D-938B-7B3754514DF2}" type="presParOf" srcId="{17A575F6-C8CF-4533-BBBF-590305A0C8E3}" destId="{CEA8FB87-EECE-4A3E-862E-51B3BA949FFA}" srcOrd="0" destOrd="0" presId="urn:microsoft.com/office/officeart/2005/8/layout/hProcess3"/>
    <dgm:cxn modelId="{07F81E8C-6A57-4F64-8701-0EAEAA881069}" type="presParOf" srcId="{17A575F6-C8CF-4533-BBBF-590305A0C8E3}" destId="{4BF8DB8B-BBC3-4662-8D0A-80BEF31C9634}" srcOrd="1" destOrd="0" presId="urn:microsoft.com/office/officeart/2005/8/layout/hProcess3"/>
    <dgm:cxn modelId="{1475D1DE-8145-4993-B152-59B0FF9CA97C}" type="presParOf" srcId="{4BF8DB8B-BBC3-4662-8D0A-80BEF31C9634}" destId="{BC45B9A9-3DCE-4A6C-B62F-0746CA2398E7}" srcOrd="0" destOrd="0" presId="urn:microsoft.com/office/officeart/2005/8/layout/hProcess3"/>
    <dgm:cxn modelId="{828A9A31-7637-49D3-9C4A-511DB65192C4}" type="presParOf" srcId="{4BF8DB8B-BBC3-4662-8D0A-80BEF31C9634}" destId="{2D2CE19B-1F80-419F-9471-D95C2A48C5C1}" srcOrd="1" destOrd="0" presId="urn:microsoft.com/office/officeart/2005/8/layout/hProcess3"/>
    <dgm:cxn modelId="{8C2A4FEC-FCDD-439A-B24E-85823B6D35A1}" type="presParOf" srcId="{4BF8DB8B-BBC3-4662-8D0A-80BEF31C9634}" destId="{37299EDA-BA95-45AA-B34D-24E946DA66C6}" srcOrd="2" destOrd="0" presId="urn:microsoft.com/office/officeart/2005/8/layout/hProcess3"/>
    <dgm:cxn modelId="{D5E2111D-53B2-473A-B4DF-4F4BA16A14B5}" type="presParOf" srcId="{4BF8DB8B-BBC3-4662-8D0A-80BEF31C9634}" destId="{E259F4BC-A857-4E18-BFDD-04097856FDEB}" srcOrd="3" destOrd="0" presId="urn:microsoft.com/office/officeart/2005/8/layout/hProcess3"/>
    <dgm:cxn modelId="{316CA69A-006E-4DC4-B0F0-DFD2A30F2145}" type="presParOf" srcId="{17A575F6-C8CF-4533-BBBF-590305A0C8E3}" destId="{2403807D-FA00-4EC9-859F-4B6D1856BD23}" srcOrd="2" destOrd="0" presId="urn:microsoft.com/office/officeart/2005/8/layout/hProcess3"/>
    <dgm:cxn modelId="{FEFDBCDD-D2D7-45FD-9221-00D3AB498BAA}" type="presParOf" srcId="{17A575F6-C8CF-4533-BBBF-590305A0C8E3}" destId="{C5FC12FC-BF62-493F-AD6A-EF6CEFDC3E76}" srcOrd="3" destOrd="0" presId="urn:microsoft.com/office/officeart/2005/8/layout/hProcess3"/>
    <dgm:cxn modelId="{601F526D-F81A-4177-8CD4-05C1B3EB8248}" type="presParOf" srcId="{17A575F6-C8CF-4533-BBBF-590305A0C8E3}" destId="{E241CD53-0C1A-44E5-B2F8-E39E8E3D4439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BAB51-B931-4F20-BCD3-3B1B510CD4E2}">
      <dsp:nvSpPr>
        <dsp:cNvPr id="0" name=""/>
        <dsp:cNvSpPr/>
      </dsp:nvSpPr>
      <dsp:spPr>
        <a:xfrm rot="16200000">
          <a:off x="882098" y="-882098"/>
          <a:ext cx="1980220" cy="3744416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Органы местного самоуправления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Образование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Культура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0" y="0"/>
        <a:ext cx="3744416" cy="1485165"/>
      </dsp:txXfrm>
    </dsp:sp>
    <dsp:sp modelId="{DF3790C5-65A4-42C6-B46A-0BCA594E30F5}">
      <dsp:nvSpPr>
        <dsp:cNvPr id="0" name=""/>
        <dsp:cNvSpPr/>
      </dsp:nvSpPr>
      <dsp:spPr>
        <a:xfrm>
          <a:off x="3744416" y="0"/>
          <a:ext cx="3744416" cy="1980220"/>
        </a:xfrm>
        <a:prstGeom prst="round1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Здравоохранение                                 Физическая культура и спорт</a:t>
          </a:r>
          <a:endParaRPr lang="ru-RU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44416" y="0"/>
        <a:ext cx="3744416" cy="1485165"/>
      </dsp:txXfrm>
    </dsp:sp>
    <dsp:sp modelId="{34074DDD-7804-47A4-AADD-767F759F7398}">
      <dsp:nvSpPr>
        <dsp:cNvPr id="0" name=""/>
        <dsp:cNvSpPr/>
      </dsp:nvSpPr>
      <dsp:spPr>
        <a:xfrm rot="10800000">
          <a:off x="0" y="1980220"/>
          <a:ext cx="3744416" cy="1980220"/>
        </a:xfrm>
        <a:prstGeom prst="round1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Национальная экономика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10800000">
        <a:off x="0" y="2475275"/>
        <a:ext cx="3744416" cy="1485165"/>
      </dsp:txXfrm>
    </dsp:sp>
    <dsp:sp modelId="{A47A6BBA-2131-4647-883C-A03CDD94543F}">
      <dsp:nvSpPr>
        <dsp:cNvPr id="0" name=""/>
        <dsp:cNvSpPr/>
      </dsp:nvSpPr>
      <dsp:spPr>
        <a:xfrm rot="5400000">
          <a:off x="4626514" y="1062121"/>
          <a:ext cx="1980220" cy="3744416"/>
        </a:xfrm>
        <a:prstGeom prst="round1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Социальные политика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3744416" y="2439274"/>
        <a:ext cx="3744416" cy="1485165"/>
      </dsp:txXfrm>
    </dsp:sp>
    <dsp:sp modelId="{8A32E8DD-DFDD-44BD-9C19-D2BFF10EE498}">
      <dsp:nvSpPr>
        <dsp:cNvPr id="0" name=""/>
        <dsp:cNvSpPr/>
      </dsp:nvSpPr>
      <dsp:spPr>
        <a:xfrm>
          <a:off x="1944209" y="1440159"/>
          <a:ext cx="3656669" cy="1347589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u="sng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Расходы</a:t>
          </a:r>
          <a:r>
            <a:rPr lang="ru-RU" sz="28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денежные средства выплачиваемые из бюджета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2009993" y="1505943"/>
        <a:ext cx="3525101" cy="12160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709CD-3C58-4FA6-ADD0-18C738834271}">
      <dsp:nvSpPr>
        <dsp:cNvPr id="0" name=""/>
        <dsp:cNvSpPr/>
      </dsp:nvSpPr>
      <dsp:spPr>
        <a:xfrm>
          <a:off x="891171" y="0"/>
          <a:ext cx="6996118" cy="5184576"/>
        </a:xfrm>
        <a:prstGeom prst="triangl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78A54AE9-3613-47DB-BF2C-D4157043B4D6}">
      <dsp:nvSpPr>
        <dsp:cNvPr id="0" name=""/>
        <dsp:cNvSpPr/>
      </dsp:nvSpPr>
      <dsp:spPr>
        <a:xfrm rot="10800000" flipV="1">
          <a:off x="2053165" y="286458"/>
          <a:ext cx="4715571" cy="1009665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>
            <a:solidFill>
              <a:srgbClr val="FFC000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Доходы  - 816967,8 тыс. рублей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 - 816967,8 тыс. рублей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solidFill>
              <a:srgbClr val="FFC000"/>
            </a:solidFill>
          </a:endParaRPr>
        </a:p>
      </dsp:txBody>
      <dsp:txXfrm rot="-10800000">
        <a:off x="2102453" y="335746"/>
        <a:ext cx="4616995" cy="911089"/>
      </dsp:txXfrm>
    </dsp:sp>
    <dsp:sp modelId="{10A7316B-26F6-41E0-B2B9-9A87E74C4BDC}">
      <dsp:nvSpPr>
        <dsp:cNvPr id="0" name=""/>
        <dsp:cNvSpPr/>
      </dsp:nvSpPr>
      <dsp:spPr>
        <a:xfrm rot="10800000" flipV="1">
          <a:off x="1760652" y="4466097"/>
          <a:ext cx="5008085" cy="574451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 smtClean="0">
            <a:solidFill>
              <a:srgbClr val="FFC000"/>
            </a:solidFill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Объем доходов  бюджета в расчете на одного жителя – 16,5 </a:t>
          </a:r>
          <a:r>
            <a:rPr lang="ru-RU" sz="1200" b="1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тыс.руб</a:t>
          </a:r>
          <a:r>
            <a:rPr lang="ru-RU" sz="1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.,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из них:  налоговых и неналоговых доходов  - 2,4 </a:t>
          </a:r>
          <a:r>
            <a:rPr lang="ru-RU" sz="1200" b="1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тыс.руб</a:t>
          </a:r>
          <a:r>
            <a:rPr lang="ru-RU" sz="1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>
            <a:solidFill>
              <a:srgbClr val="FFC000"/>
            </a:solidFill>
          </a:endParaRPr>
        </a:p>
      </dsp:txBody>
      <dsp:txXfrm rot="-10800000">
        <a:off x="1788694" y="4494139"/>
        <a:ext cx="4952001" cy="5183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1CD53-0C1A-44E5-B2F8-E39E8E3D4439}">
      <dsp:nvSpPr>
        <dsp:cNvPr id="0" name=""/>
        <dsp:cNvSpPr/>
      </dsp:nvSpPr>
      <dsp:spPr>
        <a:xfrm>
          <a:off x="0" y="56111"/>
          <a:ext cx="3915253" cy="2446007"/>
        </a:xfrm>
        <a:prstGeom prst="rightArrow">
          <a:avLst/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2D2CE19B-1F80-419F-9471-D95C2A48C5C1}">
      <dsp:nvSpPr>
        <dsp:cNvPr id="0" name=""/>
        <dsp:cNvSpPr/>
      </dsp:nvSpPr>
      <dsp:spPr>
        <a:xfrm>
          <a:off x="704808" y="1679539"/>
          <a:ext cx="3210444" cy="840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4808" y="1679539"/>
        <a:ext cx="3210444" cy="840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B423B-4851-4F6A-818B-868046C6EF2F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78151-F693-46F6-806E-E9C14D20D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109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78151-F693-46F6-806E-E9C14D20DD5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165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39FD7-F196-42AD-9E28-FE09B743F70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5DFF1-0449-4118-86FC-09D653317EF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18/10/2016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48C69-B4EC-4946-83DB-D1835A76E698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070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DD254-3BEC-47A0-8B88-A93F16606CE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18/10/2016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82D38-0230-473D-9690-DC093519E2DD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414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F09B9-862D-40B0-905E-5506D02FDF8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18/10/2016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B022F-06E7-4A47-88DE-1F9A74E70ED3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878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94C51-374F-46AD-8B05-F9C44C76269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18/10/2016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106B8-2B55-4F0F-938A-8B660B9E52F2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352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C9205-256A-4704-9DAB-58F74AC01EA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18/10/2016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DCAF-4132-4AC2-861D-FE7223622F43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123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C2EC-3B7A-4003-9B2A-2508F502653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18/10/2016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2FD94-3E74-498F-A9BD-5B141C520E9F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900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F8C2C-58CC-4600-AFE6-2204971FFF6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18/10/2016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AA787-B756-4B8C-9DFE-8D6FB7C2B176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871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F1973-6587-4924-8A75-507341DC0FE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18/10/2016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C0747-97BB-473C-8E6E-EA49A7DC84BE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67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51457-3F61-4E7B-B39B-E8E23C8B660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18/10/2016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03ED9-DBD8-4C5A-ADF9-A1E0508F9000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853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D5552-7516-4FC7-8DB4-03EB96A549A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18/10/2016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E792F-E77C-431B-8971-DCF8B7A0CF39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98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93BDC-7390-4A86-B885-4B6A052D7C5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18/10/2016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8559B-563E-4989-BDA8-B5EF377781A3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243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43579A-874A-481C-BFE8-AD318730432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18/10/2016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9C7FF2-42BF-4D66-9DE0-6248914055E8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91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4" y="188640"/>
            <a:ext cx="8745734" cy="6552728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solidFill>
              <a:schemeClr val="accent2">
                <a:lumMod val="50000"/>
              </a:schemeClr>
            </a:solidFill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911167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199041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основных направлений расходов, предусмотренных в бюджете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Зеленчукского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муниципального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района  </a:t>
            </a:r>
            <a:r>
              <a:rPr lang="ru-RU" sz="180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тыс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рублей)</a:t>
            </a:r>
            <a:endParaRPr lang="fr-CA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349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://u.jimdo.com/www54/o/s45e01b3d885cae4b/img/id4f8df7e6c76bcf9/1383896654/thumb/image.jpg">
            <a:hlinkClick r:id="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2059"/>
            <a:ext cx="2845548" cy="203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nsportal.ru/sites/default/files/2013/01/04/img_50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53" y="247065"/>
            <a:ext cx="2843687" cy="217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rc 17"/>
          <p:cNvSpPr>
            <a:spLocks/>
          </p:cNvSpPr>
          <p:nvPr/>
        </p:nvSpPr>
        <p:spPr bwMode="gray">
          <a:xfrm>
            <a:off x="65354" y="3212976"/>
            <a:ext cx="7048811" cy="364502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/>
            <a:endParaRPr lang="ru-RU" dirty="0"/>
          </a:p>
        </p:txBody>
      </p:sp>
      <p:sp>
        <p:nvSpPr>
          <p:cNvPr id="16" name="Вертикальный свиток 15"/>
          <p:cNvSpPr/>
          <p:nvPr/>
        </p:nvSpPr>
        <p:spPr>
          <a:xfrm>
            <a:off x="5677302" y="1717081"/>
            <a:ext cx="3456384" cy="4570630"/>
          </a:xfrm>
          <a:prstGeom prst="verticalScroll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282072" y="1335710"/>
            <a:ext cx="2883396" cy="3855041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Обеспечение выполнения функций муниципальными учреждениями образования </a:t>
            </a:r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(детские сады и школы, спортивные  и музыкальные школы, дом творчества и др.)</a:t>
            </a: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, 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органами местного самоуправления в области образования и молодёжной политики</a:t>
            </a:r>
          </a:p>
          <a:p>
            <a:pPr marL="0" indent="0" algn="ctr">
              <a:buNone/>
            </a:pP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2836554" y="1412776"/>
            <a:ext cx="3286116" cy="4853991"/>
          </a:xfrm>
          <a:prstGeom prst="verticalScroll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372323" y="2006397"/>
            <a:ext cx="2214578" cy="36009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Реализация </a:t>
            </a:r>
          </a:p>
          <a:p>
            <a:pPr algn="ctr"/>
            <a:r>
              <a:rPr lang="ru-RU" sz="1400" dirty="0" smtClean="0"/>
              <a:t>муниципальных  целевых программ </a:t>
            </a:r>
            <a:r>
              <a:rPr lang="ru-RU" sz="1400" dirty="0" err="1" smtClean="0"/>
              <a:t>Зеленчукского</a:t>
            </a:r>
            <a:r>
              <a:rPr lang="ru-RU" sz="1400" dirty="0" smtClean="0"/>
              <a:t> муниципального района на 2014-2016 годы:</a:t>
            </a:r>
          </a:p>
          <a:p>
            <a:r>
              <a:rPr lang="ru-RU" sz="1100" dirty="0" smtClean="0"/>
              <a:t>   </a:t>
            </a:r>
            <a:r>
              <a:rPr lang="ru-RU" sz="1200" dirty="0" smtClean="0"/>
              <a:t>- развитие </a:t>
            </a:r>
            <a:r>
              <a:rPr lang="ru-RU" sz="1200" dirty="0"/>
              <a:t>муниципальной </a:t>
            </a:r>
            <a:r>
              <a:rPr lang="ru-RU" sz="1200" dirty="0" smtClean="0"/>
              <a:t>   системы </a:t>
            </a:r>
            <a:r>
              <a:rPr lang="ru-RU" sz="1200" dirty="0"/>
              <a:t>образования </a:t>
            </a:r>
            <a:endParaRPr lang="ru-RU" sz="1200" dirty="0" smtClean="0"/>
          </a:p>
          <a:p>
            <a:r>
              <a:rPr lang="ru-RU" sz="1200" dirty="0"/>
              <a:t> </a:t>
            </a:r>
            <a:r>
              <a:rPr lang="ru-RU" sz="1200" dirty="0" smtClean="0"/>
              <a:t>  - программа «Одаренные дети»; </a:t>
            </a:r>
          </a:p>
          <a:p>
            <a:r>
              <a:rPr lang="ru-RU" sz="1200" dirty="0" smtClean="0"/>
              <a:t>   - развитие </a:t>
            </a:r>
            <a:r>
              <a:rPr lang="ru-RU" sz="1200" dirty="0"/>
              <a:t>дошкольного </a:t>
            </a:r>
            <a:r>
              <a:rPr lang="ru-RU" sz="1200" dirty="0" smtClean="0"/>
              <a:t>образования;</a:t>
            </a:r>
            <a:endParaRPr lang="ru-RU" sz="1200" dirty="0"/>
          </a:p>
          <a:p>
            <a:r>
              <a:rPr lang="ru-RU" sz="1200" dirty="0" smtClean="0"/>
              <a:t>   - развитие общего </a:t>
            </a:r>
            <a:r>
              <a:rPr lang="ru-RU" sz="1200" dirty="0" err="1" smtClean="0"/>
              <a:t>образо-вания</a:t>
            </a:r>
            <a:r>
              <a:rPr lang="ru-RU" sz="1200" dirty="0" smtClean="0"/>
              <a:t>;</a:t>
            </a:r>
          </a:p>
          <a:p>
            <a:r>
              <a:rPr lang="ru-RU" sz="1200" dirty="0" smtClean="0"/>
              <a:t>   - развитие дополнительного образования детей;</a:t>
            </a:r>
          </a:p>
          <a:p>
            <a:r>
              <a:rPr lang="ru-RU" sz="1200" dirty="0" smtClean="0"/>
              <a:t>   - другие вопросы в области образования.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28184" y="2076390"/>
            <a:ext cx="2520280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/>
          </a:p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 счёт средств </a:t>
            </a:r>
          </a:p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республиканского бюджета:</a:t>
            </a:r>
          </a:p>
          <a:p>
            <a:endParaRPr lang="ru-RU" sz="1100" dirty="0">
              <a:latin typeface="+mn-lt"/>
            </a:endParaRPr>
          </a:p>
          <a:p>
            <a:r>
              <a:rPr lang="ru-RU" sz="1200" dirty="0" smtClean="0">
                <a:latin typeface="+mn-lt"/>
              </a:rPr>
              <a:t>    </a:t>
            </a:r>
            <a:r>
              <a:rPr lang="ru-RU" sz="1150" dirty="0" smtClean="0">
                <a:latin typeface="+mn-lt"/>
              </a:rPr>
              <a:t>- финансирование расходов на оплату труда работников школ, расходов на учебники и учебные пособия, технические средства обучения, расходные материалы и другие расходы на учебные цели;</a:t>
            </a:r>
          </a:p>
          <a:p>
            <a:r>
              <a:rPr lang="ru-RU" sz="1150" dirty="0">
                <a:latin typeface="+mn-lt"/>
              </a:rPr>
              <a:t>  </a:t>
            </a:r>
            <a:r>
              <a:rPr lang="ru-RU" sz="1150" dirty="0" smtClean="0">
                <a:latin typeface="+mn-lt"/>
              </a:rPr>
              <a:t>  - </a:t>
            </a:r>
            <a:r>
              <a:rPr lang="ru-RU" sz="1150" dirty="0">
                <a:latin typeface="+mn-lt"/>
              </a:rPr>
              <a:t>финансирование расходов на оплату труда работников </a:t>
            </a:r>
            <a:r>
              <a:rPr lang="ru-RU" sz="1150" dirty="0" smtClean="0">
                <a:latin typeface="+mn-lt"/>
              </a:rPr>
              <a:t> дошкольных учреждений, учебные </a:t>
            </a:r>
            <a:r>
              <a:rPr lang="ru-RU" sz="1150" dirty="0">
                <a:latin typeface="+mn-lt"/>
              </a:rPr>
              <a:t>пособия, </a:t>
            </a:r>
            <a:r>
              <a:rPr lang="ru-RU" sz="1150" dirty="0" smtClean="0">
                <a:latin typeface="+mn-lt"/>
              </a:rPr>
              <a:t>игрушки, технические средства, </a:t>
            </a:r>
            <a:r>
              <a:rPr lang="ru-RU" sz="1150" dirty="0">
                <a:latin typeface="+mn-lt"/>
              </a:rPr>
              <a:t>расходные материалы и другие </a:t>
            </a:r>
            <a:r>
              <a:rPr lang="ru-RU" sz="1150" dirty="0" smtClean="0">
                <a:latin typeface="+mn-lt"/>
              </a:rPr>
              <a:t>расходы;</a:t>
            </a:r>
            <a:endParaRPr lang="ru-RU" sz="1150" dirty="0">
              <a:latin typeface="+mn-lt"/>
            </a:endParaRPr>
          </a:p>
          <a:p>
            <a:r>
              <a:rPr lang="ru-RU" sz="1150" dirty="0" smtClean="0">
                <a:latin typeface="+mn-lt"/>
              </a:rPr>
              <a:t>    - ежемесячные </a:t>
            </a:r>
            <a:r>
              <a:rPr lang="ru-RU" sz="1150" dirty="0">
                <a:latin typeface="+mn-lt"/>
              </a:rPr>
              <a:t>денежные вознаграждения за классное </a:t>
            </a:r>
            <a:r>
              <a:rPr lang="ru-RU" sz="1150" dirty="0" smtClean="0">
                <a:latin typeface="+mn-lt"/>
              </a:rPr>
              <a:t>руководство; </a:t>
            </a:r>
            <a:endParaRPr lang="ru-RU" sz="1150" dirty="0">
              <a:latin typeface="+mn-lt"/>
            </a:endParaRPr>
          </a:p>
          <a:p>
            <a:r>
              <a:rPr lang="ru-RU" sz="1150" dirty="0" smtClean="0">
                <a:latin typeface="+mn-lt"/>
              </a:rPr>
              <a:t>    - меры социальной поддержки педагогическим работникам, проживающим и работающим на селе – оплата коммунальных услуг;</a:t>
            </a:r>
          </a:p>
          <a:p>
            <a:r>
              <a:rPr lang="ru-RU" sz="1100" dirty="0" smtClean="0">
                <a:latin typeface="+mn-lt"/>
              </a:rPr>
              <a:t>  </a:t>
            </a:r>
          </a:p>
          <a:p>
            <a:endParaRPr lang="ru-RU" sz="1100" dirty="0"/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black">
          <a:xfrm>
            <a:off x="1682871" y="4823087"/>
            <a:ext cx="362747" cy="424804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">
          <a:xfrm>
            <a:off x="2211670" y="4944948"/>
            <a:ext cx="344106" cy="36048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black">
          <a:xfrm>
            <a:off x="2040220" y="5690037"/>
            <a:ext cx="342900" cy="31052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black">
          <a:xfrm>
            <a:off x="2713283" y="4680839"/>
            <a:ext cx="452184" cy="44435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black">
          <a:xfrm>
            <a:off x="2268819" y="6046779"/>
            <a:ext cx="567735" cy="48522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black">
          <a:xfrm>
            <a:off x="6516216" y="6314147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282072" y="4509121"/>
            <a:ext cx="1986747" cy="2064752"/>
            <a:chOff x="482" y="1851"/>
            <a:chExt cx="860" cy="796"/>
          </a:xfrm>
          <a:solidFill>
            <a:schemeClr val="accent2">
              <a:lumMod val="75000"/>
            </a:schemeClr>
          </a:solidFill>
        </p:grpSpPr>
        <p:sp>
          <p:nvSpPr>
            <p:cNvPr id="6" name="Freeform 46"/>
            <p:cNvSpPr>
              <a:spLocks/>
            </p:cNvSpPr>
            <p:nvPr/>
          </p:nvSpPr>
          <p:spPr bwMode="gray">
            <a:xfrm>
              <a:off x="567" y="2464"/>
              <a:ext cx="335" cy="173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58" y="173"/>
                </a:cxn>
                <a:cxn ang="0">
                  <a:pos x="297" y="32"/>
                </a:cxn>
                <a:cxn ang="0">
                  <a:pos x="289" y="8"/>
                </a:cxn>
                <a:cxn ang="0">
                  <a:pos x="223" y="26"/>
                </a:cxn>
                <a:cxn ang="0">
                  <a:pos x="0" y="166"/>
                </a:cxn>
              </a:cxnLst>
              <a:rect l="0" t="0" r="r" b="b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47"/>
            <p:cNvSpPr>
              <a:spLocks/>
            </p:cNvSpPr>
            <p:nvPr/>
          </p:nvSpPr>
          <p:spPr bwMode="gray">
            <a:xfrm>
              <a:off x="797" y="2401"/>
              <a:ext cx="367" cy="170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80" y="170"/>
                </a:cxn>
                <a:cxn ang="0">
                  <a:pos x="332" y="37"/>
                </a:cxn>
                <a:cxn ang="0">
                  <a:pos x="292" y="1"/>
                </a:cxn>
                <a:cxn ang="0">
                  <a:pos x="230" y="29"/>
                </a:cxn>
                <a:cxn ang="0">
                  <a:pos x="0" y="158"/>
                </a:cxn>
              </a:cxnLst>
              <a:rect l="0" t="0" r="r" b="b"/>
              <a:pathLst>
                <a:path w="367" h="170">
                  <a:moveTo>
                    <a:pt x="0" y="158"/>
                  </a:moveTo>
                  <a:lnTo>
                    <a:pt x="80" y="170"/>
                  </a:lnTo>
                  <a:lnTo>
                    <a:pt x="332" y="37"/>
                  </a:lnTo>
                  <a:cubicBezTo>
                    <a:pt x="367" y="9"/>
                    <a:pt x="309" y="2"/>
                    <a:pt x="292" y="1"/>
                  </a:cubicBezTo>
                  <a:cubicBezTo>
                    <a:pt x="280" y="0"/>
                    <a:pt x="279" y="3"/>
                    <a:pt x="230" y="29"/>
                  </a:cubicBezTo>
                  <a:lnTo>
                    <a:pt x="0" y="1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48"/>
            <p:cNvSpPr>
              <a:spLocks/>
            </p:cNvSpPr>
            <p:nvPr/>
          </p:nvSpPr>
          <p:spPr bwMode="gray">
            <a:xfrm>
              <a:off x="1035" y="2504"/>
              <a:ext cx="307" cy="143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66" y="143"/>
                </a:cxn>
                <a:cxn ang="0">
                  <a:pos x="282" y="35"/>
                </a:cxn>
                <a:cxn ang="0">
                  <a:pos x="219" y="17"/>
                </a:cxn>
                <a:cxn ang="0">
                  <a:pos x="0" y="134"/>
                </a:cxn>
              </a:cxnLst>
              <a:rect l="0" t="0" r="r" b="b"/>
              <a:pathLst>
                <a:path w="307" h="143">
                  <a:moveTo>
                    <a:pt x="0" y="134"/>
                  </a:moveTo>
                  <a:lnTo>
                    <a:pt x="66" y="143"/>
                  </a:lnTo>
                  <a:lnTo>
                    <a:pt x="282" y="35"/>
                  </a:lnTo>
                  <a:cubicBezTo>
                    <a:pt x="307" y="14"/>
                    <a:pt x="266" y="0"/>
                    <a:pt x="219" y="17"/>
                  </a:cubicBezTo>
                  <a:lnTo>
                    <a:pt x="0" y="1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49"/>
            <p:cNvSpPr>
              <a:spLocks/>
            </p:cNvSpPr>
            <p:nvPr/>
          </p:nvSpPr>
          <p:spPr bwMode="gray">
            <a:xfrm>
              <a:off x="482" y="2066"/>
              <a:ext cx="224" cy="569"/>
            </a:xfrm>
            <a:custGeom>
              <a:avLst/>
              <a:gdLst/>
              <a:ahLst/>
              <a:cxnLst>
                <a:cxn ang="0">
                  <a:pos x="103" y="101"/>
                </a:cxn>
                <a:cxn ang="0">
                  <a:pos x="74" y="50"/>
                </a:cxn>
                <a:cxn ang="0">
                  <a:pos x="121" y="1"/>
                </a:cxn>
                <a:cxn ang="0">
                  <a:pos x="171" y="52"/>
                </a:cxn>
                <a:cxn ang="0">
                  <a:pos x="135" y="101"/>
                </a:cxn>
                <a:cxn ang="0">
                  <a:pos x="134" y="124"/>
                </a:cxn>
                <a:cxn ang="0">
                  <a:pos x="209" y="145"/>
                </a:cxn>
                <a:cxn ang="0">
                  <a:pos x="221" y="204"/>
                </a:cxn>
                <a:cxn ang="0">
                  <a:pos x="218" y="321"/>
                </a:cxn>
                <a:cxn ang="0">
                  <a:pos x="209" y="365"/>
                </a:cxn>
                <a:cxn ang="0">
                  <a:pos x="196" y="308"/>
                </a:cxn>
                <a:cxn ang="0">
                  <a:pos x="187" y="202"/>
                </a:cxn>
                <a:cxn ang="0">
                  <a:pos x="170" y="321"/>
                </a:cxn>
                <a:cxn ang="0">
                  <a:pos x="144" y="569"/>
                </a:cxn>
                <a:cxn ang="0">
                  <a:pos x="78" y="565"/>
                </a:cxn>
                <a:cxn ang="0">
                  <a:pos x="50" y="325"/>
                </a:cxn>
                <a:cxn ang="0">
                  <a:pos x="33" y="208"/>
                </a:cxn>
                <a:cxn ang="0">
                  <a:pos x="25" y="310"/>
                </a:cxn>
                <a:cxn ang="0">
                  <a:pos x="12" y="365"/>
                </a:cxn>
                <a:cxn ang="0">
                  <a:pos x="1" y="305"/>
                </a:cxn>
                <a:cxn ang="0">
                  <a:pos x="7" y="184"/>
                </a:cxn>
                <a:cxn ang="0">
                  <a:pos x="23" y="140"/>
                </a:cxn>
                <a:cxn ang="0">
                  <a:pos x="102" y="124"/>
                </a:cxn>
                <a:cxn ang="0">
                  <a:pos x="103" y="101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cene3d>
              <a:camera prst="legacyPerspectiveTopRight">
                <a:rot lat="0" lon="900000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0" name="Freeform 50"/>
            <p:cNvSpPr>
              <a:spLocks/>
            </p:cNvSpPr>
            <p:nvPr/>
          </p:nvSpPr>
          <p:spPr bwMode="gray">
            <a:xfrm>
              <a:off x="698" y="1851"/>
              <a:ext cx="282" cy="716"/>
            </a:xfrm>
            <a:custGeom>
              <a:avLst/>
              <a:gdLst/>
              <a:ahLst/>
              <a:cxnLst>
                <a:cxn ang="0">
                  <a:pos x="103" y="101"/>
                </a:cxn>
                <a:cxn ang="0">
                  <a:pos x="74" y="50"/>
                </a:cxn>
                <a:cxn ang="0">
                  <a:pos x="121" y="1"/>
                </a:cxn>
                <a:cxn ang="0">
                  <a:pos x="171" y="52"/>
                </a:cxn>
                <a:cxn ang="0">
                  <a:pos x="135" y="101"/>
                </a:cxn>
                <a:cxn ang="0">
                  <a:pos x="134" y="124"/>
                </a:cxn>
                <a:cxn ang="0">
                  <a:pos x="209" y="145"/>
                </a:cxn>
                <a:cxn ang="0">
                  <a:pos x="221" y="204"/>
                </a:cxn>
                <a:cxn ang="0">
                  <a:pos x="218" y="321"/>
                </a:cxn>
                <a:cxn ang="0">
                  <a:pos x="209" y="365"/>
                </a:cxn>
                <a:cxn ang="0">
                  <a:pos x="196" y="308"/>
                </a:cxn>
                <a:cxn ang="0">
                  <a:pos x="187" y="202"/>
                </a:cxn>
                <a:cxn ang="0">
                  <a:pos x="170" y="321"/>
                </a:cxn>
                <a:cxn ang="0">
                  <a:pos x="144" y="569"/>
                </a:cxn>
                <a:cxn ang="0">
                  <a:pos x="78" y="565"/>
                </a:cxn>
                <a:cxn ang="0">
                  <a:pos x="50" y="325"/>
                </a:cxn>
                <a:cxn ang="0">
                  <a:pos x="33" y="208"/>
                </a:cxn>
                <a:cxn ang="0">
                  <a:pos x="25" y="310"/>
                </a:cxn>
                <a:cxn ang="0">
                  <a:pos x="12" y="365"/>
                </a:cxn>
                <a:cxn ang="0">
                  <a:pos x="1" y="305"/>
                </a:cxn>
                <a:cxn ang="0">
                  <a:pos x="7" y="184"/>
                </a:cxn>
                <a:cxn ang="0">
                  <a:pos x="23" y="140"/>
                </a:cxn>
                <a:cxn ang="0">
                  <a:pos x="102" y="124"/>
                </a:cxn>
                <a:cxn ang="0">
                  <a:pos x="103" y="101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cene3d>
              <a:camera prst="legacyPerspectiveTopRight">
                <a:rot lat="0" lon="900000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1" name="Freeform 51"/>
            <p:cNvSpPr>
              <a:spLocks/>
            </p:cNvSpPr>
            <p:nvPr/>
          </p:nvSpPr>
          <p:spPr bwMode="gray">
            <a:xfrm>
              <a:off x="956" y="2078"/>
              <a:ext cx="224" cy="569"/>
            </a:xfrm>
            <a:custGeom>
              <a:avLst/>
              <a:gdLst/>
              <a:ahLst/>
              <a:cxnLst>
                <a:cxn ang="0">
                  <a:pos x="103" y="101"/>
                </a:cxn>
                <a:cxn ang="0">
                  <a:pos x="74" y="50"/>
                </a:cxn>
                <a:cxn ang="0">
                  <a:pos x="121" y="1"/>
                </a:cxn>
                <a:cxn ang="0">
                  <a:pos x="171" y="52"/>
                </a:cxn>
                <a:cxn ang="0">
                  <a:pos x="135" y="101"/>
                </a:cxn>
                <a:cxn ang="0">
                  <a:pos x="134" y="124"/>
                </a:cxn>
                <a:cxn ang="0">
                  <a:pos x="209" y="145"/>
                </a:cxn>
                <a:cxn ang="0">
                  <a:pos x="221" y="204"/>
                </a:cxn>
                <a:cxn ang="0">
                  <a:pos x="218" y="321"/>
                </a:cxn>
                <a:cxn ang="0">
                  <a:pos x="209" y="365"/>
                </a:cxn>
                <a:cxn ang="0">
                  <a:pos x="196" y="308"/>
                </a:cxn>
                <a:cxn ang="0">
                  <a:pos x="187" y="202"/>
                </a:cxn>
                <a:cxn ang="0">
                  <a:pos x="170" y="321"/>
                </a:cxn>
                <a:cxn ang="0">
                  <a:pos x="144" y="569"/>
                </a:cxn>
                <a:cxn ang="0">
                  <a:pos x="78" y="565"/>
                </a:cxn>
                <a:cxn ang="0">
                  <a:pos x="50" y="325"/>
                </a:cxn>
                <a:cxn ang="0">
                  <a:pos x="33" y="208"/>
                </a:cxn>
                <a:cxn ang="0">
                  <a:pos x="25" y="310"/>
                </a:cxn>
                <a:cxn ang="0">
                  <a:pos x="12" y="365"/>
                </a:cxn>
                <a:cxn ang="0">
                  <a:pos x="1" y="305"/>
                </a:cxn>
                <a:cxn ang="0">
                  <a:pos x="7" y="184"/>
                </a:cxn>
                <a:cxn ang="0">
                  <a:pos x="23" y="140"/>
                </a:cxn>
                <a:cxn ang="0">
                  <a:pos x="102" y="124"/>
                </a:cxn>
                <a:cxn ang="0">
                  <a:pos x="103" y="101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cene3d>
              <a:camera prst="legacyPerspectiveTopRight">
                <a:rot lat="0" lon="900000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  <p:sp>
        <p:nvSpPr>
          <p:cNvPr id="21" name="AutoShape 7"/>
          <p:cNvSpPr>
            <a:spLocks noChangeArrowheads="1"/>
          </p:cNvSpPr>
          <p:nvPr/>
        </p:nvSpPr>
        <p:spPr bwMode="black">
          <a:xfrm>
            <a:off x="79491" y="4221088"/>
            <a:ext cx="461320" cy="48910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black">
          <a:xfrm>
            <a:off x="2609819" y="5333906"/>
            <a:ext cx="342900" cy="31052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black">
          <a:xfrm>
            <a:off x="3510136" y="6376736"/>
            <a:ext cx="342900" cy="31052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7"/>
          <p:cNvSpPr>
            <a:spLocks noChangeArrowheads="1"/>
          </p:cNvSpPr>
          <p:nvPr/>
        </p:nvSpPr>
        <p:spPr bwMode="black">
          <a:xfrm>
            <a:off x="4932040" y="6323561"/>
            <a:ext cx="432048" cy="40557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black">
          <a:xfrm>
            <a:off x="5741268" y="5035489"/>
            <a:ext cx="342900" cy="31052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1857608" y="6184482"/>
            <a:ext cx="4370575" cy="612982"/>
          </a:xfrm>
          <a:custGeom>
            <a:avLst/>
            <a:gdLst>
              <a:gd name="connsiteX0" fmla="*/ 0 w 3479899"/>
              <a:gd name="connsiteY0" fmla="*/ 0 h 2087939"/>
              <a:gd name="connsiteX1" fmla="*/ 3479899 w 3479899"/>
              <a:gd name="connsiteY1" fmla="*/ 0 h 2087939"/>
              <a:gd name="connsiteX2" fmla="*/ 3479899 w 3479899"/>
              <a:gd name="connsiteY2" fmla="*/ 2087939 h 2087939"/>
              <a:gd name="connsiteX3" fmla="*/ 0 w 3479899"/>
              <a:gd name="connsiteY3" fmla="*/ 2087939 h 2087939"/>
              <a:gd name="connsiteX4" fmla="*/ 0 w 3479899"/>
              <a:gd name="connsiteY4" fmla="*/ 0 h 208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9899" h="2087939">
                <a:moveTo>
                  <a:pt x="0" y="0"/>
                </a:moveTo>
                <a:lnTo>
                  <a:pt x="3479899" y="0"/>
                </a:lnTo>
                <a:lnTo>
                  <a:pt x="3479899" y="2087939"/>
                </a:lnTo>
                <a:lnTo>
                  <a:pt x="0" y="2087939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schemeClr val="tx1"/>
                </a:solidFill>
              </a:rPr>
              <a:t>Объем расходов </a:t>
            </a:r>
            <a:r>
              <a:rPr lang="ru-RU" sz="1400" dirty="0" smtClean="0">
                <a:solidFill>
                  <a:schemeClr val="tx1"/>
                </a:solidFill>
              </a:rPr>
              <a:t>местного бюджета на Образование </a:t>
            </a:r>
            <a:r>
              <a:rPr lang="ru-RU" sz="1400" dirty="0">
                <a:solidFill>
                  <a:schemeClr val="tx1"/>
                </a:solidFill>
              </a:rPr>
              <a:t>в расчете на одного человека </a:t>
            </a:r>
            <a:r>
              <a:rPr lang="ru-RU" sz="1400" dirty="0" smtClean="0">
                <a:solidFill>
                  <a:schemeClr val="tx1"/>
                </a:solidFill>
              </a:rPr>
              <a:t> - 10,3 </a:t>
            </a:r>
            <a:r>
              <a:rPr lang="ru-RU" sz="1400" dirty="0" err="1">
                <a:solidFill>
                  <a:schemeClr val="tx1"/>
                </a:solidFill>
              </a:rPr>
              <a:t>тыс.руб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  <a:endParaRPr lang="ru-RU" sz="1400" kern="1200" dirty="0">
              <a:solidFill>
                <a:schemeClr val="tx1"/>
              </a:solidFill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856866" y="247065"/>
            <a:ext cx="7751371" cy="1117535"/>
          </a:xfrm>
          <a:custGeom>
            <a:avLst/>
            <a:gdLst>
              <a:gd name="connsiteX0" fmla="*/ 0 w 3479899"/>
              <a:gd name="connsiteY0" fmla="*/ 0 h 2087939"/>
              <a:gd name="connsiteX1" fmla="*/ 3479899 w 3479899"/>
              <a:gd name="connsiteY1" fmla="*/ 0 h 2087939"/>
              <a:gd name="connsiteX2" fmla="*/ 3479899 w 3479899"/>
              <a:gd name="connsiteY2" fmla="*/ 2087939 h 2087939"/>
              <a:gd name="connsiteX3" fmla="*/ 0 w 3479899"/>
              <a:gd name="connsiteY3" fmla="*/ 2087939 h 2087939"/>
              <a:gd name="connsiteX4" fmla="*/ 0 w 3479899"/>
              <a:gd name="connsiteY4" fmla="*/ 0 h 208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9899" h="2087939">
                <a:moveTo>
                  <a:pt x="0" y="0"/>
                </a:moveTo>
                <a:lnTo>
                  <a:pt x="3479899" y="0"/>
                </a:lnTo>
                <a:lnTo>
                  <a:pt x="3479899" y="2087939"/>
                </a:lnTo>
                <a:lnTo>
                  <a:pt x="0" y="208793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разделу «Образование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на 2014 год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предусмотрено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бюджете муниципального района  507336,0 тыс. рублей</a:t>
            </a:r>
            <a:endParaRPr lang="ru-RU" sz="2000" b="1" kern="1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AutoShape 7"/>
          <p:cNvSpPr>
            <a:spLocks noChangeArrowheads="1"/>
          </p:cNvSpPr>
          <p:nvPr/>
        </p:nvSpPr>
        <p:spPr bwMode="black">
          <a:xfrm>
            <a:off x="197911" y="3356992"/>
            <a:ext cx="342900" cy="31052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33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 14"/>
          <p:cNvSpPr/>
          <p:nvPr/>
        </p:nvSpPr>
        <p:spPr>
          <a:xfrm>
            <a:off x="411590" y="188639"/>
            <a:ext cx="8336874" cy="1080121"/>
          </a:xfrm>
          <a:custGeom>
            <a:avLst/>
            <a:gdLst>
              <a:gd name="connsiteX0" fmla="*/ 0 w 3479899"/>
              <a:gd name="connsiteY0" fmla="*/ 0 h 2087939"/>
              <a:gd name="connsiteX1" fmla="*/ 3479899 w 3479899"/>
              <a:gd name="connsiteY1" fmla="*/ 0 h 2087939"/>
              <a:gd name="connsiteX2" fmla="*/ 3479899 w 3479899"/>
              <a:gd name="connsiteY2" fmla="*/ 2087939 h 2087939"/>
              <a:gd name="connsiteX3" fmla="*/ 0 w 3479899"/>
              <a:gd name="connsiteY3" fmla="*/ 2087939 h 2087939"/>
              <a:gd name="connsiteX4" fmla="*/ 0 w 3479899"/>
              <a:gd name="connsiteY4" fmla="*/ 0 h 208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9899" h="2087939">
                <a:moveTo>
                  <a:pt x="0" y="0"/>
                </a:moveTo>
                <a:lnTo>
                  <a:pt x="3479899" y="0"/>
                </a:lnTo>
                <a:lnTo>
                  <a:pt x="3479899" y="2087939"/>
                </a:lnTo>
                <a:lnTo>
                  <a:pt x="0" y="20879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по отрасли «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Здравохранение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на 2014 год предусмотрены в бюджете муниципального района 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12428,7 тыс. рублей</a:t>
            </a:r>
            <a:endParaRPr lang="ru-RU" sz="2400" kern="1200" dirty="0">
              <a:solidFill>
                <a:schemeClr val="tx1"/>
              </a:solidFill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3763640" y="6128386"/>
            <a:ext cx="3904704" cy="612982"/>
          </a:xfrm>
          <a:custGeom>
            <a:avLst/>
            <a:gdLst>
              <a:gd name="connsiteX0" fmla="*/ 0 w 3479899"/>
              <a:gd name="connsiteY0" fmla="*/ 0 h 2087939"/>
              <a:gd name="connsiteX1" fmla="*/ 3479899 w 3479899"/>
              <a:gd name="connsiteY1" fmla="*/ 0 h 2087939"/>
              <a:gd name="connsiteX2" fmla="*/ 3479899 w 3479899"/>
              <a:gd name="connsiteY2" fmla="*/ 2087939 h 2087939"/>
              <a:gd name="connsiteX3" fmla="*/ 0 w 3479899"/>
              <a:gd name="connsiteY3" fmla="*/ 2087939 h 2087939"/>
              <a:gd name="connsiteX4" fmla="*/ 0 w 3479899"/>
              <a:gd name="connsiteY4" fmla="*/ 0 h 208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9899" h="2087939">
                <a:moveTo>
                  <a:pt x="0" y="0"/>
                </a:moveTo>
                <a:lnTo>
                  <a:pt x="3479899" y="0"/>
                </a:lnTo>
                <a:lnTo>
                  <a:pt x="3479899" y="2087939"/>
                </a:lnTo>
                <a:lnTo>
                  <a:pt x="0" y="20879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schemeClr val="tx1"/>
                </a:solidFill>
              </a:rPr>
              <a:t>Объем расходов </a:t>
            </a:r>
            <a:r>
              <a:rPr lang="ru-RU" sz="1400" dirty="0" smtClean="0">
                <a:solidFill>
                  <a:schemeClr val="tx1"/>
                </a:solidFill>
              </a:rPr>
              <a:t>из местного бюджета на здравоохранение </a:t>
            </a:r>
            <a:r>
              <a:rPr lang="ru-RU" sz="1400" dirty="0">
                <a:solidFill>
                  <a:schemeClr val="tx1"/>
                </a:solidFill>
              </a:rPr>
              <a:t>в расчете на одного человека </a:t>
            </a:r>
            <a:r>
              <a:rPr lang="ru-RU" sz="1400" dirty="0" smtClean="0">
                <a:solidFill>
                  <a:schemeClr val="tx1"/>
                </a:solidFill>
              </a:rPr>
              <a:t>составляет 0,3 </a:t>
            </a:r>
            <a:r>
              <a:rPr lang="ru-RU" sz="1400" dirty="0" err="1">
                <a:solidFill>
                  <a:schemeClr val="tx1"/>
                </a:solidFill>
              </a:rPr>
              <a:t>тыс.руб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  <a:endParaRPr lang="ru-RU" sz="1400" kern="1200" dirty="0">
              <a:solidFill>
                <a:schemeClr val="tx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508763" y="1556792"/>
            <a:ext cx="7311709" cy="4502168"/>
            <a:chOff x="1264872" y="1713848"/>
            <a:chExt cx="7178361" cy="4320575"/>
          </a:xfrm>
        </p:grpSpPr>
        <p:sp>
          <p:nvSpPr>
            <p:cNvPr id="10" name="Полилиния 9"/>
            <p:cNvSpPr/>
            <p:nvPr/>
          </p:nvSpPr>
          <p:spPr>
            <a:xfrm>
              <a:off x="4963334" y="1713848"/>
              <a:ext cx="3479899" cy="2324399"/>
            </a:xfrm>
            <a:custGeom>
              <a:avLst/>
              <a:gdLst>
                <a:gd name="connsiteX0" fmla="*/ 0 w 3479899"/>
                <a:gd name="connsiteY0" fmla="*/ 0 h 2087939"/>
                <a:gd name="connsiteX1" fmla="*/ 3479899 w 3479899"/>
                <a:gd name="connsiteY1" fmla="*/ 0 h 2087939"/>
                <a:gd name="connsiteX2" fmla="*/ 3479899 w 3479899"/>
                <a:gd name="connsiteY2" fmla="*/ 2087939 h 2087939"/>
                <a:gd name="connsiteX3" fmla="*/ 0 w 3479899"/>
                <a:gd name="connsiteY3" fmla="*/ 2087939 h 2087939"/>
                <a:gd name="connsiteX4" fmla="*/ 0 w 3479899"/>
                <a:gd name="connsiteY4" fmla="*/ 0 h 208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9899" h="2087939">
                  <a:moveTo>
                    <a:pt x="0" y="0"/>
                  </a:moveTo>
                  <a:lnTo>
                    <a:pt x="3479899" y="0"/>
                  </a:lnTo>
                  <a:lnTo>
                    <a:pt x="3479899" y="2087939"/>
                  </a:lnTo>
                  <a:lnTo>
                    <a:pt x="0" y="20879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</a:rPr>
                <a:t>2.Денежные выплаты  на осуществление государственных полномочий по организации первичной медико – санитарной помощи, скорой (за исключением специализированной (санитарно-авиационной)) медицинской помощи, паллиативной медицинской помощи женщинам в период беременности, во время и после родов в сумме 6372,2 тыс. руб.</a:t>
              </a:r>
              <a:endParaRPr lang="ru-RU" sz="14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26866" y="2525900"/>
              <a:ext cx="3275340" cy="1583884"/>
            </a:xfrm>
            <a:custGeom>
              <a:avLst/>
              <a:gdLst>
                <a:gd name="connsiteX0" fmla="*/ 0 w 3479899"/>
                <a:gd name="connsiteY0" fmla="*/ 0 h 2087939"/>
                <a:gd name="connsiteX1" fmla="*/ 3479899 w 3479899"/>
                <a:gd name="connsiteY1" fmla="*/ 0 h 2087939"/>
                <a:gd name="connsiteX2" fmla="*/ 3479899 w 3479899"/>
                <a:gd name="connsiteY2" fmla="*/ 2087939 h 2087939"/>
                <a:gd name="connsiteX3" fmla="*/ 0 w 3479899"/>
                <a:gd name="connsiteY3" fmla="*/ 2087939 h 2087939"/>
                <a:gd name="connsiteX4" fmla="*/ 0 w 3479899"/>
                <a:gd name="connsiteY4" fmla="*/ 0 h 208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9899" h="2087939">
                  <a:moveTo>
                    <a:pt x="0" y="0"/>
                  </a:moveTo>
                  <a:lnTo>
                    <a:pt x="3479899" y="0"/>
                  </a:lnTo>
                  <a:lnTo>
                    <a:pt x="3479899" y="2087939"/>
                  </a:lnTo>
                  <a:lnTo>
                    <a:pt x="0" y="20879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1264872" y="4221880"/>
              <a:ext cx="3479899" cy="1812543"/>
            </a:xfrm>
            <a:custGeom>
              <a:avLst/>
              <a:gdLst>
                <a:gd name="connsiteX0" fmla="*/ 0 w 3479899"/>
                <a:gd name="connsiteY0" fmla="*/ 0 h 2087939"/>
                <a:gd name="connsiteX1" fmla="*/ 3479899 w 3479899"/>
                <a:gd name="connsiteY1" fmla="*/ 0 h 2087939"/>
                <a:gd name="connsiteX2" fmla="*/ 3479899 w 3479899"/>
                <a:gd name="connsiteY2" fmla="*/ 2087939 h 2087939"/>
                <a:gd name="connsiteX3" fmla="*/ 0 w 3479899"/>
                <a:gd name="connsiteY3" fmla="*/ 2087939 h 2087939"/>
                <a:gd name="connsiteX4" fmla="*/ 0 w 3479899"/>
                <a:gd name="connsiteY4" fmla="*/ 0 h 208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9899" h="2087939">
                  <a:moveTo>
                    <a:pt x="0" y="0"/>
                  </a:moveTo>
                  <a:lnTo>
                    <a:pt x="3479899" y="0"/>
                  </a:lnTo>
                  <a:lnTo>
                    <a:pt x="3479899" y="2087939"/>
                  </a:lnTo>
                  <a:lnTo>
                    <a:pt x="0" y="20879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4878545" y="4353535"/>
              <a:ext cx="3347348" cy="1430294"/>
            </a:xfrm>
            <a:custGeom>
              <a:avLst/>
              <a:gdLst>
                <a:gd name="connsiteX0" fmla="*/ 0 w 3479899"/>
                <a:gd name="connsiteY0" fmla="*/ 0 h 2087939"/>
                <a:gd name="connsiteX1" fmla="*/ 3479899 w 3479899"/>
                <a:gd name="connsiteY1" fmla="*/ 0 h 2087939"/>
                <a:gd name="connsiteX2" fmla="*/ 3479899 w 3479899"/>
                <a:gd name="connsiteY2" fmla="*/ 2087939 h 2087939"/>
                <a:gd name="connsiteX3" fmla="*/ 0 w 3479899"/>
                <a:gd name="connsiteY3" fmla="*/ 2087939 h 2087939"/>
                <a:gd name="connsiteX4" fmla="*/ 0 w 3479899"/>
                <a:gd name="connsiteY4" fmla="*/ 0 h 208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9899" h="2087939">
                  <a:moveTo>
                    <a:pt x="0" y="0"/>
                  </a:moveTo>
                  <a:lnTo>
                    <a:pt x="3479899" y="0"/>
                  </a:lnTo>
                  <a:lnTo>
                    <a:pt x="3479899" y="2087939"/>
                  </a:lnTo>
                  <a:lnTo>
                    <a:pt x="0" y="20879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619672" y="2445856"/>
            <a:ext cx="32753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50" b="1" dirty="0"/>
              <a:t>Обеспечение </a:t>
            </a:r>
            <a:r>
              <a:rPr lang="ru-RU" sz="1250" b="1" dirty="0" smtClean="0"/>
              <a:t>учреждений здравоохранения осуществляется из средств Территориального Фонда медицинского страхования, из средств республиканского и местного бюджетов, а также внебюджетных источников. </a:t>
            </a:r>
          </a:p>
          <a:p>
            <a:pPr lvl="0" algn="ctr"/>
            <a:r>
              <a:rPr lang="ru-RU" sz="1250" b="1" dirty="0" smtClean="0"/>
              <a:t>Средства предусмотренные бюджетом  муниципального района направлены на:</a:t>
            </a:r>
            <a:endParaRPr lang="ru-RU" sz="125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537402" y="4556424"/>
            <a:ext cx="3203580" cy="1430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/>
              <a:t>1.Денежные </a:t>
            </a:r>
            <a:r>
              <a:rPr lang="ru-RU" sz="1400" b="1" dirty="0"/>
              <a:t>выплаты медицинскому персоналу осуществление отдельных государственных полномочий </a:t>
            </a:r>
            <a:endParaRPr lang="ru-RU" sz="1400" b="1" dirty="0" smtClean="0"/>
          </a:p>
          <a:p>
            <a:pPr lvl="0" algn="ctr"/>
            <a:r>
              <a:rPr lang="ru-RU" sz="1400" b="1" dirty="0" smtClean="0"/>
              <a:t>по </a:t>
            </a:r>
            <a:r>
              <a:rPr lang="ru-RU" sz="1400" b="1" dirty="0"/>
              <a:t>оказанию отдельных видов специализированной медицинской помощи в сумме </a:t>
            </a:r>
            <a:r>
              <a:rPr lang="ru-RU" sz="1400" b="1" dirty="0" smtClean="0"/>
              <a:t>3997,8 </a:t>
            </a:r>
            <a:r>
              <a:rPr lang="ru-RU" sz="1400" b="1" dirty="0"/>
              <a:t>тыс. руб.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344268" y="4497690"/>
            <a:ext cx="29651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/>
              <a:t>3.Расходы </a:t>
            </a:r>
            <a:r>
              <a:rPr lang="ru-RU" sz="1400" b="1" dirty="0"/>
              <a:t>на выплату льготных коммунальных услуг </a:t>
            </a:r>
            <a:endParaRPr lang="ru-RU" sz="1400" b="1" dirty="0" smtClean="0"/>
          </a:p>
          <a:p>
            <a:pPr lvl="0" algn="ctr"/>
            <a:r>
              <a:rPr lang="ru-RU" sz="1400" b="1" dirty="0" smtClean="0"/>
              <a:t>медицинским </a:t>
            </a:r>
            <a:r>
              <a:rPr lang="ru-RU" sz="1400" b="1" dirty="0"/>
              <a:t>работникам в сумме </a:t>
            </a:r>
            <a:r>
              <a:rPr lang="ru-RU" sz="1400" b="1" dirty="0" smtClean="0"/>
              <a:t>2058,7 </a:t>
            </a:r>
            <a:r>
              <a:rPr lang="ru-RU" sz="1400" b="1" dirty="0"/>
              <a:t>тыс. </a:t>
            </a:r>
            <a:r>
              <a:rPr lang="ru-RU" sz="1400" b="1" dirty="0" smtClean="0"/>
              <a:t>руб.</a:t>
            </a:r>
            <a:endParaRPr lang="ru-RU" sz="1400" b="1" dirty="0"/>
          </a:p>
        </p:txBody>
      </p:sp>
      <p:pic>
        <p:nvPicPr>
          <p:cNvPr id="19" name="Picture 4" descr="Чаша со змеей (эмблема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590" y="1124744"/>
            <a:ext cx="1512168" cy="1368152"/>
          </a:xfrm>
          <a:prstGeom prst="roundRect">
            <a:avLst>
              <a:gd name="adj" fmla="val 859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110156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apoc.trbo.yandex.net/tapoc_secure_proxy/397096ffb6d4e3cbbf5fc4c059228bbb?url=http%3A%2F%2Fmmc.minusa.ru%2Fimages%2Fnews%2Fgodkult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384" y="404664"/>
            <a:ext cx="5436096" cy="22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3-tub-ru.yandex.net/i?id=2ef3a43da60d4eeb17555f9ff8ffe895&amp;n=33&amp;h=190&amp;w=2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871520"/>
            <a:ext cx="2153208" cy="127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 Музыка Музыкальные инструменты обои для рабочего стола 2560x1600 скрипка, ноты, смычок,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19993">
            <a:off x="-26592" y="298409"/>
            <a:ext cx="4371879" cy="2000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2" name="Picture 2" descr="https://tapoc.trbo.yandex.net/tapoc_secure_proxy/676d0378b42612ade677d7ea9461ce49?url=http%3A%2F%2Fwww.zelpravda.ru%2Fimages%2Fremote%2Fhttp--cs623923.vk.me-v623923376-d376-oBEfya7clX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2" y="2689240"/>
            <a:ext cx="8710718" cy="412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37121" y="2782090"/>
            <a:ext cx="3456384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В бюджет муниципального района запланированы непрограммные расходы на содержание учреждений культуры.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552" y="5838441"/>
            <a:ext cx="3708087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Объем расходов по отрасли Культура </a:t>
            </a:r>
          </a:p>
          <a:p>
            <a:pPr algn="ctr"/>
            <a:r>
              <a:rPr lang="ru-RU" sz="1200" dirty="0" smtClean="0"/>
              <a:t>в расчете на одного человека – 0,03 </a:t>
            </a:r>
            <a:r>
              <a:rPr lang="ru-RU" sz="1200" dirty="0" err="1" smtClean="0"/>
              <a:t>тыс.руб</a:t>
            </a:r>
            <a:r>
              <a:rPr lang="ru-RU" sz="1200" dirty="0" smtClean="0"/>
              <a:t>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5576" y="116632"/>
            <a:ext cx="813690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расходов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отрасли «Культура» </a:t>
            </a: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.  Всего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-     20515,2 тыс.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рублей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1740" y="2479985"/>
            <a:ext cx="3240360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i="1" dirty="0"/>
              <a:t>Предусмотрены расходы на содержание районного  Дворца  культуры</a:t>
            </a:r>
            <a:r>
              <a:rPr lang="ru-RU" sz="1600" i="1" dirty="0" smtClean="0"/>
              <a:t>,   Центральной районной </a:t>
            </a:r>
            <a:r>
              <a:rPr lang="ru-RU" sz="1600" i="1" dirty="0"/>
              <a:t>библиотеки, </a:t>
            </a:r>
            <a:r>
              <a:rPr lang="ru-RU" sz="1600" i="1" dirty="0" smtClean="0"/>
              <a:t>музея</a:t>
            </a:r>
            <a:r>
              <a:rPr lang="ru-RU" sz="1600" i="1" dirty="0"/>
              <a:t>, радио, сельских </a:t>
            </a:r>
            <a:r>
              <a:rPr lang="ru-RU" sz="1600" i="1" dirty="0" smtClean="0"/>
              <a:t>клубов (по переданным полномочиям),  кинематографию и прочие  расходы в </a:t>
            </a:r>
            <a:r>
              <a:rPr lang="ru-RU" sz="1600" i="1" dirty="0"/>
              <a:t>области </a:t>
            </a:r>
            <a:r>
              <a:rPr lang="ru-RU" sz="1600" i="1" dirty="0" smtClean="0"/>
              <a:t>культуры.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92201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Публичные нормативные обязательства на 2014 год предусмотрены  в сумме 207624,9 тыс.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рублей,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них на выплату:</a:t>
            </a:r>
            <a:endParaRPr lang="fr-CA" sz="2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83530" y="1383396"/>
            <a:ext cx="3926112" cy="27656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3656826"/>
              </p:ext>
            </p:extLst>
          </p:nvPr>
        </p:nvGraphicFramePr>
        <p:xfrm>
          <a:off x="768276" y="1608583"/>
          <a:ext cx="3915253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984848" y="1556792"/>
            <a:ext cx="339854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smtClean="0"/>
              <a:t>-  компенсация </a:t>
            </a:r>
            <a:r>
              <a:rPr lang="ru-RU" sz="1100" dirty="0"/>
              <a:t>части родительской платы за содержание  ребенка в муниципальных дошкольных образовательных учреждениях; </a:t>
            </a:r>
            <a:endParaRPr lang="ru-RU" sz="1100" dirty="0" smtClean="0"/>
          </a:p>
          <a:p>
            <a:pPr lvl="0"/>
            <a:r>
              <a:rPr lang="ru-RU" sz="1100" dirty="0" smtClean="0"/>
              <a:t>-  ежемесячные </a:t>
            </a:r>
            <a:r>
              <a:rPr lang="ru-RU" sz="1100" dirty="0"/>
              <a:t>выплаты на содержание детей-сирот и детей, оставшихся без попечения родителей</a:t>
            </a:r>
            <a:r>
              <a:rPr lang="ru-RU" sz="1100" dirty="0" smtClean="0"/>
              <a:t>;</a:t>
            </a:r>
          </a:p>
          <a:p>
            <a:pPr lvl="0"/>
            <a:r>
              <a:rPr lang="ru-RU" sz="1100" dirty="0" smtClean="0"/>
              <a:t>-  ежемесячное </a:t>
            </a:r>
            <a:r>
              <a:rPr lang="ru-RU" sz="1100" dirty="0"/>
              <a:t>вознаграждение приёмным родителям;</a:t>
            </a:r>
          </a:p>
          <a:p>
            <a:pPr marL="171450" lvl="0" indent="-171450">
              <a:buFontTx/>
              <a:buChar char="-"/>
            </a:pPr>
            <a:r>
              <a:rPr lang="ru-RU" sz="1100" dirty="0" smtClean="0"/>
              <a:t>содержание </a:t>
            </a:r>
            <a:r>
              <a:rPr lang="ru-RU" sz="1100" dirty="0"/>
              <a:t>ребенка в семье опекуна и </a:t>
            </a:r>
            <a:r>
              <a:rPr lang="ru-RU" sz="1100" dirty="0" smtClean="0"/>
              <a:t>приемной</a:t>
            </a:r>
          </a:p>
          <a:p>
            <a:pPr lvl="0"/>
            <a:r>
              <a:rPr lang="ru-RU" sz="1100" dirty="0" smtClean="0"/>
              <a:t>семье;</a:t>
            </a:r>
          </a:p>
          <a:p>
            <a:pPr lvl="0"/>
            <a:r>
              <a:rPr lang="ru-RU" sz="1100" dirty="0" smtClean="0"/>
              <a:t>-  выплата пособий до 1,5 лет и до 3 лет;</a:t>
            </a:r>
            <a:endParaRPr lang="ru-RU" sz="1100" dirty="0"/>
          </a:p>
          <a:p>
            <a:pPr lvl="0"/>
            <a:r>
              <a:rPr lang="ru-RU" sz="1100" dirty="0" smtClean="0"/>
              <a:t>-  </a:t>
            </a:r>
            <a:r>
              <a:rPr lang="ru-RU" sz="1100" dirty="0"/>
              <a:t>компенсация на обеспечение жильем молодых </a:t>
            </a:r>
            <a:r>
              <a:rPr lang="ru-RU" sz="1100" dirty="0" smtClean="0"/>
              <a:t>семей;</a:t>
            </a:r>
            <a:endParaRPr lang="ru-RU" sz="1100" dirty="0"/>
          </a:p>
          <a:p>
            <a:pPr lvl="0"/>
            <a:r>
              <a:rPr lang="ru-RU" sz="1100" dirty="0" smtClean="0"/>
              <a:t>-  на </a:t>
            </a:r>
            <a:r>
              <a:rPr lang="ru-RU" sz="1100" dirty="0"/>
              <a:t>предоставление коммунальных социальных выплат многодетным матерям. 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78336" y="4509120"/>
            <a:ext cx="3926112" cy="20882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sp>
      <p:sp>
        <p:nvSpPr>
          <p:cNvPr id="11" name="Прямоугольник 10"/>
          <p:cNvSpPr/>
          <p:nvPr/>
        </p:nvSpPr>
        <p:spPr>
          <a:xfrm>
            <a:off x="4841192" y="4710450"/>
            <a:ext cx="36004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smtClean="0"/>
              <a:t>    - на </a:t>
            </a:r>
            <a:r>
              <a:rPr lang="ru-RU" sz="1100" dirty="0"/>
              <a:t>осуществление выплат ветеранам труда Карачаево-Черкесской Республики ежемесячных денежных </a:t>
            </a:r>
            <a:r>
              <a:rPr lang="ru-RU" sz="1100" dirty="0" smtClean="0"/>
              <a:t>вознаграждений;</a:t>
            </a:r>
            <a:endParaRPr lang="ru-RU" sz="1100" dirty="0"/>
          </a:p>
          <a:p>
            <a:pPr lvl="0"/>
            <a:r>
              <a:rPr lang="ru-RU" sz="1100" dirty="0"/>
              <a:t> </a:t>
            </a:r>
            <a:r>
              <a:rPr lang="ru-RU" sz="1100" dirty="0" smtClean="0"/>
              <a:t>   - социальная </a:t>
            </a:r>
            <a:r>
              <a:rPr lang="ru-RU" sz="1100" dirty="0"/>
              <a:t>поддержка отдельных категорий граждан по оплате жилищно-коммунальных </a:t>
            </a:r>
            <a:r>
              <a:rPr lang="ru-RU" sz="1100" dirty="0" smtClean="0"/>
              <a:t>услуг;</a:t>
            </a:r>
            <a:endParaRPr lang="ru-RU" sz="1100" dirty="0"/>
          </a:p>
          <a:p>
            <a:pPr lvl="0"/>
            <a:r>
              <a:rPr lang="ru-RU" sz="1100" dirty="0"/>
              <a:t> </a:t>
            </a:r>
            <a:r>
              <a:rPr lang="ru-RU" sz="1100" dirty="0" smtClean="0"/>
              <a:t>   - стимулирование </a:t>
            </a:r>
            <a:r>
              <a:rPr lang="ru-RU" sz="1100" dirty="0"/>
              <a:t>пенсионного обеспечения отдельных категорий граждан;</a:t>
            </a:r>
          </a:p>
          <a:p>
            <a:pPr lvl="0"/>
            <a:r>
              <a:rPr lang="ru-RU" sz="1100" dirty="0"/>
              <a:t> </a:t>
            </a:r>
            <a:r>
              <a:rPr lang="ru-RU" sz="1100" dirty="0" smtClean="0"/>
              <a:t>   - на </a:t>
            </a:r>
            <a:r>
              <a:rPr lang="ru-RU" sz="1100" dirty="0"/>
              <a:t>предоставление коммунальных социальных выплат инвалидам и реабилитированным гражданам.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789904" y="4295361"/>
            <a:ext cx="3888432" cy="2446007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sp>
      <p:grpSp>
        <p:nvGrpSpPr>
          <p:cNvPr id="19" name="Группа 18"/>
          <p:cNvGrpSpPr/>
          <p:nvPr/>
        </p:nvGrpSpPr>
        <p:grpSpPr>
          <a:xfrm>
            <a:off x="855895" y="4985403"/>
            <a:ext cx="3159857" cy="1065922"/>
            <a:chOff x="75394" y="679497"/>
            <a:chExt cx="3159857" cy="1065922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5394" y="679497"/>
              <a:ext cx="3159857" cy="106592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Прямоугольник 20"/>
            <p:cNvSpPr/>
            <p:nvPr/>
          </p:nvSpPr>
          <p:spPr>
            <a:xfrm>
              <a:off x="75394" y="679497"/>
              <a:ext cx="3159857" cy="10659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62560" rIns="0" bIns="1625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855895" y="4985403"/>
            <a:ext cx="3159857" cy="1065922"/>
            <a:chOff x="75394" y="679497"/>
            <a:chExt cx="3159857" cy="1065922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75394" y="679497"/>
              <a:ext cx="3159857" cy="106592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75394" y="679497"/>
              <a:ext cx="3159857" cy="10659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62560" rIns="0" bIns="162560" numCol="1" spcCol="1270" anchor="ctr" anchorCtr="0">
              <a:noAutofit/>
            </a:bodyPr>
            <a:lstStyle/>
            <a:p>
              <a:pPr lvl="0"/>
              <a:endParaRPr lang="ru-RU" sz="1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768277" y="5049869"/>
            <a:ext cx="35043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Социальное обеспечение отдельных категорий граждан 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53529,4 тыс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рублей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29984" y="2420888"/>
            <a:ext cx="35426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Гарантии семьям с детьми и социальное обеспечение детей-сирот  154095,5 тыс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832410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899592" y="344850"/>
            <a:ext cx="7427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Наши контакты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114312" y="2348880"/>
            <a:ext cx="4953188" cy="387282"/>
            <a:chOff x="1023452" y="764843"/>
            <a:chExt cx="4953188" cy="38728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Скругленный прямоугольник 6"/>
            <p:cNvSpPr/>
            <p:nvPr/>
          </p:nvSpPr>
          <p:spPr>
            <a:xfrm rot="10800000" flipV="1">
              <a:off x="1023452" y="764843"/>
              <a:ext cx="4953188" cy="387282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1042358" y="783749"/>
              <a:ext cx="4915376" cy="3494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903" tIns="0" rIns="190903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Адрес управления:</a:t>
              </a:r>
              <a:endParaRPr lang="ru-RU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187624" y="2745311"/>
            <a:ext cx="6996187" cy="1077300"/>
            <a:chOff x="0" y="828968"/>
            <a:chExt cx="7215237" cy="107730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0" y="828968"/>
              <a:ext cx="7215237" cy="107730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z="152400"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0" y="828968"/>
              <a:ext cx="7215237" cy="1077300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9983" tIns="395732" rIns="559983" bIns="135128" numCol="1" spcCol="1270" anchor="t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900" kern="1200" dirty="0" smtClean="0"/>
                <a:t>369140 ст. Зеленчукская, ул. Первомайская, 129                                         Карачаево-Черкесская республика</a:t>
              </a:r>
              <a:endParaRPr lang="ru-RU" sz="1900" kern="1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173187" y="4228999"/>
            <a:ext cx="6999213" cy="856185"/>
            <a:chOff x="0" y="2161478"/>
            <a:chExt cx="7215237" cy="807975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3" name="Прямоугольник 12"/>
            <p:cNvSpPr/>
            <p:nvPr/>
          </p:nvSpPr>
          <p:spPr>
            <a:xfrm>
              <a:off x="0" y="2161478"/>
              <a:ext cx="7215237" cy="807975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z="152400"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0" y="2161478"/>
              <a:ext cx="7215237" cy="807975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9983" tIns="395732" rIns="559983" bIns="135128" numCol="1" spcCol="1270" anchor="t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900" kern="1200" dirty="0" smtClean="0"/>
                <a:t>8(87878) 5-12-39;     </a:t>
              </a:r>
              <a:r>
                <a:rPr lang="en-US" sz="1900" kern="1200" dirty="0" err="1" smtClean="0"/>
                <a:t>zelfin</a:t>
              </a:r>
              <a:r>
                <a:rPr lang="ru-RU" sz="1900" kern="1200" dirty="0" smtClean="0"/>
                <a:t>@</a:t>
              </a:r>
              <a:r>
                <a:rPr lang="en-US" sz="1900" kern="1200" dirty="0" smtClean="0"/>
                <a:t>mail</a:t>
              </a:r>
              <a:r>
                <a:rPr lang="ru-RU" sz="1900" kern="1200" dirty="0" smtClean="0"/>
                <a:t>.</a:t>
              </a:r>
              <a:r>
                <a:rPr lang="en-US" sz="1900" kern="1200" dirty="0" err="1" smtClean="0"/>
                <a:t>ru</a:t>
              </a:r>
              <a:endParaRPr lang="ru-RU" sz="1900" kern="12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123728" y="3861048"/>
            <a:ext cx="4763738" cy="327834"/>
            <a:chOff x="1068908" y="1917306"/>
            <a:chExt cx="4763738" cy="32783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068908" y="1917306"/>
              <a:ext cx="4763738" cy="327834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1084912" y="1933310"/>
              <a:ext cx="4731730" cy="2958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903" tIns="0" rIns="190903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 smtClean="0"/>
                <a:t>  </a:t>
              </a:r>
              <a:r>
                <a:rPr lang="ru-RU" sz="1600" kern="1200" dirty="0" smtClean="0"/>
                <a:t>Тел/факс            Электронная почта:</a:t>
              </a:r>
              <a:endParaRPr lang="ru-RU" sz="1600" kern="12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547664" y="1098329"/>
            <a:ext cx="6048672" cy="1008112"/>
            <a:chOff x="1055524" y="3093763"/>
            <a:chExt cx="4822607" cy="34187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1101009" y="3093763"/>
              <a:ext cx="4777122" cy="341878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1055524" y="3127141"/>
              <a:ext cx="4760433" cy="3085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903" tIns="0" rIns="190903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ФИНАНСОВОЕ УПРАВЛЕНИЕ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Администрации </a:t>
              </a:r>
              <a:r>
                <a:rPr lang="ru-RU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Зеленчукского</a:t>
              </a:r>
              <a:r>
                <a:rPr lang="ru-RU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муниципального района</a:t>
              </a:r>
              <a:endParaRPr lang="ru-RU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245195" y="5501345"/>
            <a:ext cx="6999213" cy="951991"/>
            <a:chOff x="0" y="3371850"/>
            <a:chExt cx="7215237" cy="951991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2" name="Прямоугольник 21"/>
            <p:cNvSpPr/>
            <p:nvPr/>
          </p:nvSpPr>
          <p:spPr>
            <a:xfrm>
              <a:off x="0" y="3371850"/>
              <a:ext cx="7215237" cy="95199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z="152400"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0" y="3371850"/>
              <a:ext cx="7215237" cy="951991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9983" tIns="395732" rIns="559983" bIns="135128" numCol="1" spcCol="1270" anchor="t" anchorCtr="0">
              <a:noAutofit/>
            </a:bodyPr>
            <a:lstStyle/>
            <a:p>
              <a:pPr marL="171450" lvl="1" indent="-171450" algn="l" defTabSz="844550"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900" kern="1200" baseline="0" dirty="0" smtClean="0"/>
                <a:t> понедельник-пятница: </a:t>
              </a:r>
              <a:r>
                <a:rPr lang="ru-RU" sz="1400" kern="1200" baseline="0" dirty="0" smtClean="0"/>
                <a:t>с 8.00 до 17.00,  перерыв с 12.00 до 13.00</a:t>
              </a:r>
              <a:endParaRPr lang="ru-RU" sz="1400" kern="1200" dirty="0"/>
            </a:p>
          </p:txBody>
        </p:sp>
      </p:grpSp>
      <p:sp>
        <p:nvSpPr>
          <p:cNvPr id="26" name="Скругленный прямоугольник 4"/>
          <p:cNvSpPr/>
          <p:nvPr/>
        </p:nvSpPr>
        <p:spPr>
          <a:xfrm>
            <a:off x="2210689" y="5132168"/>
            <a:ext cx="4760433" cy="30850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0903" tIns="0" rIns="190903" bIns="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kern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2150923" y="5136515"/>
            <a:ext cx="4777122" cy="341878"/>
            <a:chOff x="1055524" y="3110452"/>
            <a:chExt cx="4777122" cy="34187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1055524" y="3110452"/>
              <a:ext cx="4777122" cy="341878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1055524" y="3127141"/>
              <a:ext cx="4760433" cy="3085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903" tIns="0" rIns="190903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Часы работы:</a:t>
              </a:r>
              <a:endParaRPr lang="ru-RU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8643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b="1" dirty="0"/>
              <a:t>УВАЖАЕМЫЕ ЖИТЕЛИ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/>
              <a:t>ЗЕЛЕНЧУКСКОГО МУНИЦИПАЛЬНОГО РАЙОНА!!!</a:t>
            </a: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7260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 algn="ctr">
              <a:buNone/>
            </a:pPr>
            <a:r>
              <a:rPr lang="ru-RU" sz="5600" b="1" dirty="0"/>
              <a:t>ПРЕДСТАВЛЯЕМ ПРЕЗЕНТАЦИЮ  -</a:t>
            </a:r>
            <a:endParaRPr lang="ru-RU" sz="5600" dirty="0"/>
          </a:p>
          <a:p>
            <a:pPr marL="0" indent="0" algn="ctr">
              <a:buNone/>
            </a:pPr>
            <a:r>
              <a:rPr lang="ru-RU" sz="5600" b="1" dirty="0"/>
              <a:t>БЮДЖЕТ ЗЕЛЕНЧУКСКОГО МУНИЦИПАЛЬНОГО </a:t>
            </a:r>
            <a:r>
              <a:rPr lang="ru-RU" sz="5600" b="1" dirty="0" smtClean="0"/>
              <a:t>РАЙОНА НА </a:t>
            </a:r>
            <a:r>
              <a:rPr lang="ru-RU" sz="5600" b="1" dirty="0"/>
              <a:t>2014 </a:t>
            </a:r>
            <a:r>
              <a:rPr lang="ru-RU" sz="5600" b="1" dirty="0" smtClean="0"/>
              <a:t>ГОД, ИЗДАНИЕ</a:t>
            </a:r>
            <a:r>
              <a:rPr lang="ru-RU" sz="5600" b="1" dirty="0"/>
              <a:t>, В КОТОРОМ </a:t>
            </a:r>
            <a:endParaRPr lang="ru-RU" sz="5600" b="1" dirty="0" smtClean="0"/>
          </a:p>
          <a:p>
            <a:pPr marL="0" indent="0" algn="ctr">
              <a:buNone/>
            </a:pPr>
            <a:r>
              <a:rPr lang="ru-RU" sz="5600" b="1" dirty="0" smtClean="0"/>
              <a:t>В КРАТКОЙ И </a:t>
            </a:r>
            <a:r>
              <a:rPr lang="ru-RU" sz="5600" b="1" dirty="0"/>
              <a:t>ДОСТУПНОЙ ФОРМЕ ОТРАЖЕНЫ ОСНОВНЫЕ </a:t>
            </a:r>
            <a:r>
              <a:rPr lang="ru-RU" sz="5600" b="1" dirty="0" smtClean="0"/>
              <a:t>ПАРАМЕТРЫ РАЙОННОГО </a:t>
            </a:r>
            <a:r>
              <a:rPr lang="ru-RU" sz="5600" b="1" dirty="0"/>
              <a:t>БЮДЖЕТА</a:t>
            </a:r>
            <a:endParaRPr lang="ru-RU" sz="5600" dirty="0"/>
          </a:p>
          <a:p>
            <a:pPr marL="0" indent="0">
              <a:buNone/>
            </a:pPr>
            <a:endParaRPr lang="ru-RU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6400" dirty="0"/>
              <a:t>     </a:t>
            </a:r>
            <a:r>
              <a:rPr lang="ru-RU" sz="5600" dirty="0"/>
              <a:t>Повысить качество управления бюджетным процессом в современных условиях невозможно без внедрения передовых информационных технологий.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5600" dirty="0"/>
              <a:t>     В рамках работы по созданию единого информационного пространства, прежде всего, должна быть решена задача по повышению доступности бюджетных данных для граждан в рамках публичных слушаний. Публичные слушания у нас проводятся и извещаются в отдельном приложении  газеты «Бизнес-почта» - по проекту бюджета, решение о принятии бюджета на очередной финансовый год, изменения, которые вносятся в течение года и исполнение бюджета, т.е. </a:t>
            </a:r>
            <a:r>
              <a:rPr lang="ru-RU" sz="5600" dirty="0" smtClean="0"/>
              <a:t>рассмотрение и утверждение годовой отчетности. </a:t>
            </a:r>
            <a:endParaRPr lang="ru-RU" sz="56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5600" dirty="0"/>
              <a:t>     </a:t>
            </a:r>
            <a:r>
              <a:rPr lang="ru-RU" sz="5600" dirty="0" smtClean="0"/>
              <a:t>Бюджет очень </a:t>
            </a:r>
            <a:r>
              <a:rPr lang="ru-RU" sz="5600" dirty="0"/>
              <a:t>сложный и объемный документ, множество листов информации, непростой для </a:t>
            </a:r>
            <a:r>
              <a:rPr lang="ru-RU" sz="5600" dirty="0" smtClean="0"/>
              <a:t>восприятия, поэтому, мы </a:t>
            </a:r>
            <a:r>
              <a:rPr lang="ru-RU" sz="5600" dirty="0"/>
              <a:t>решили подготовить презентацию «Бюджет для граждан» и кратко изложить основные </a:t>
            </a:r>
            <a:r>
              <a:rPr lang="ru-RU" sz="5600" dirty="0" smtClean="0"/>
              <a:t>параметры </a:t>
            </a:r>
            <a:r>
              <a:rPr lang="ru-RU" sz="5600" dirty="0"/>
              <a:t>главного финансового документа </a:t>
            </a:r>
            <a:r>
              <a:rPr lang="ru-RU" sz="5600" dirty="0" err="1"/>
              <a:t>Зеленчукского</a:t>
            </a:r>
            <a:r>
              <a:rPr lang="ru-RU" sz="5600" dirty="0"/>
              <a:t> муниципального района так, чтобы они стали понятными для всех его жителей.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5600" dirty="0" smtClean="0"/>
              <a:t>     На территории района 9 сельских поселений </a:t>
            </a:r>
            <a:r>
              <a:rPr lang="ru-RU" sz="4800" dirty="0" smtClean="0"/>
              <a:t>(</a:t>
            </a:r>
            <a:r>
              <a:rPr lang="ru-RU" sz="4800" dirty="0" err="1" smtClean="0"/>
              <a:t>Архызское</a:t>
            </a:r>
            <a:r>
              <a:rPr lang="ru-RU" sz="4800" dirty="0" smtClean="0"/>
              <a:t>, </a:t>
            </a:r>
            <a:r>
              <a:rPr lang="ru-RU" sz="4800" dirty="0" err="1" smtClean="0"/>
              <a:t>Даусузское</a:t>
            </a:r>
            <a:r>
              <a:rPr lang="ru-RU" sz="4800" dirty="0" smtClean="0"/>
              <a:t>, </a:t>
            </a:r>
            <a:r>
              <a:rPr lang="ru-RU" sz="4800" dirty="0" err="1" smtClean="0"/>
              <a:t>Зеленчукское</a:t>
            </a:r>
            <a:r>
              <a:rPr lang="ru-RU" sz="4800" dirty="0" smtClean="0"/>
              <a:t>, </a:t>
            </a:r>
            <a:r>
              <a:rPr lang="ru-RU" sz="4800" dirty="0" err="1" smtClean="0"/>
              <a:t>Исправненское</a:t>
            </a:r>
            <a:r>
              <a:rPr lang="ru-RU" sz="4800" dirty="0" smtClean="0"/>
              <a:t>, </a:t>
            </a:r>
            <a:r>
              <a:rPr lang="ru-RU" sz="4800" dirty="0" err="1" smtClean="0"/>
              <a:t>Кардоникское</a:t>
            </a:r>
            <a:r>
              <a:rPr lang="ru-RU" sz="4800" dirty="0" smtClean="0"/>
              <a:t>, Кызыл-Октябрьское, </a:t>
            </a:r>
            <a:r>
              <a:rPr lang="ru-RU" sz="4800" dirty="0" err="1" smtClean="0"/>
              <a:t>Марухское</a:t>
            </a:r>
            <a:r>
              <a:rPr lang="ru-RU" sz="4800" dirty="0" smtClean="0"/>
              <a:t>, </a:t>
            </a:r>
            <a:r>
              <a:rPr lang="ru-RU" sz="4800" dirty="0" err="1" smtClean="0"/>
              <a:t>Сторожевское</a:t>
            </a:r>
            <a:r>
              <a:rPr lang="ru-RU" sz="4800" dirty="0"/>
              <a:t> </a:t>
            </a:r>
            <a:r>
              <a:rPr lang="ru-RU" sz="4800" dirty="0" smtClean="0"/>
              <a:t>и </a:t>
            </a:r>
            <a:r>
              <a:rPr lang="ru-RU" sz="4800" dirty="0" err="1" smtClean="0"/>
              <a:t>Хасаут</a:t>
            </a:r>
            <a:r>
              <a:rPr lang="ru-RU" sz="4800" dirty="0" smtClean="0"/>
              <a:t>-Греческое</a:t>
            </a:r>
            <a:r>
              <a:rPr lang="ru-RU" sz="4800" dirty="0"/>
              <a:t>)</a:t>
            </a:r>
            <a:r>
              <a:rPr lang="ru-RU" sz="5600" dirty="0"/>
              <a:t>, </a:t>
            </a:r>
            <a:r>
              <a:rPr lang="ru-RU" sz="5600" dirty="0" smtClean="0"/>
              <a:t>которые имеют самостоятельные бюджеты и информируют население о бюджетах СП на стендах поселений и СМИ района.</a:t>
            </a:r>
          </a:p>
          <a:p>
            <a:pPr marL="0" indent="0" algn="r">
              <a:buNone/>
            </a:pPr>
            <a:endParaRPr lang="ru-RU" sz="4800" dirty="0" smtClean="0"/>
          </a:p>
          <a:p>
            <a:pPr marL="0" indent="0" algn="r">
              <a:buNone/>
            </a:pPr>
            <a:r>
              <a:rPr lang="ru-RU" sz="4800" dirty="0" smtClean="0"/>
              <a:t>Начальник финансового управления </a:t>
            </a:r>
            <a:endParaRPr lang="ru-RU" sz="4800" dirty="0"/>
          </a:p>
          <a:p>
            <a:pPr marL="0" indent="0" algn="r">
              <a:buNone/>
            </a:pPr>
            <a:r>
              <a:rPr lang="ru-RU" sz="4800" dirty="0"/>
              <a:t>администрации </a:t>
            </a:r>
            <a:r>
              <a:rPr lang="ru-RU" sz="4800" dirty="0" err="1"/>
              <a:t>Зеленчукского</a:t>
            </a:r>
            <a:r>
              <a:rPr lang="ru-RU" sz="4800" dirty="0"/>
              <a:t> </a:t>
            </a:r>
          </a:p>
          <a:p>
            <a:pPr marL="0" indent="0" algn="r">
              <a:buNone/>
            </a:pPr>
            <a:r>
              <a:rPr lang="ru-RU" sz="4800" dirty="0"/>
              <a:t>муниципального </a:t>
            </a:r>
            <a:r>
              <a:rPr lang="ru-RU" sz="4800" dirty="0" smtClean="0"/>
              <a:t>района</a:t>
            </a:r>
            <a:endParaRPr lang="ru-RU" sz="4800" dirty="0"/>
          </a:p>
          <a:p>
            <a:pPr marL="0" indent="0" algn="r">
              <a:buNone/>
            </a:pPr>
            <a:r>
              <a:rPr lang="ru-RU" sz="4800" dirty="0"/>
              <a:t> </a:t>
            </a:r>
            <a:r>
              <a:rPr lang="ru-RU" sz="4800" dirty="0" smtClean="0"/>
              <a:t>А.А. Джужуева</a:t>
            </a:r>
            <a:endParaRPr lang="ru-RU" sz="4800" dirty="0"/>
          </a:p>
          <a:p>
            <a:pPr marL="0" indent="0" algn="just">
              <a:buNone/>
            </a:pPr>
            <a:r>
              <a:rPr lang="ru-RU" sz="6600" b="1" dirty="0"/>
              <a:t> </a:t>
            </a:r>
            <a:endParaRPr lang="ru-RU" sz="6600" dirty="0"/>
          </a:p>
          <a:p>
            <a:pPr marL="0" indent="0" algn="just">
              <a:buNone/>
            </a:pPr>
            <a:endParaRPr lang="ru-RU" sz="6400" dirty="0" smtClean="0"/>
          </a:p>
          <a:p>
            <a:pPr marL="0" indent="0" algn="just">
              <a:buNone/>
            </a:pPr>
            <a:endParaRPr lang="ru-RU" sz="6400" dirty="0" smtClean="0"/>
          </a:p>
          <a:p>
            <a:pPr marL="0" indent="0" algn="just">
              <a:buNone/>
            </a:pPr>
            <a:endParaRPr lang="ru-RU" sz="6400" dirty="0"/>
          </a:p>
          <a:p>
            <a:pPr marL="0" indent="0" algn="just">
              <a:buNone/>
            </a:pPr>
            <a:r>
              <a:rPr lang="ru-RU" sz="6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11147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7191" y="215475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cap="all" dirty="0" smtClean="0">
                <a:ln/>
                <a:solidFill>
                  <a:srgbClr val="8064A2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Что такое бюджет?</a:t>
            </a:r>
            <a:r>
              <a:rPr lang="ru-RU" sz="2000" b="1" cap="all" dirty="0" smtClean="0">
                <a:ln/>
                <a:solidFill>
                  <a:srgbClr val="8064A2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                                              Основные понятия, определения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cap="all" dirty="0" smtClean="0">
                <a:ln/>
                <a:solidFill>
                  <a:srgbClr val="8064A2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И структура районного </a:t>
            </a:r>
            <a:r>
              <a:rPr lang="ru-RU" sz="2000" b="1" cap="all" dirty="0">
                <a:ln/>
                <a:solidFill>
                  <a:srgbClr val="8064A2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бюджета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1644720"/>
            <a:ext cx="8358246" cy="10001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8064A2">
                    <a:lumMod val="50000"/>
                  </a:srgbClr>
                </a:solidFill>
              </a:rPr>
              <a:t>Бюджет  - это форма </a:t>
            </a:r>
            <a:r>
              <a:rPr lang="ru-RU" b="1" dirty="0">
                <a:solidFill>
                  <a:srgbClr val="8064A2">
                    <a:lumMod val="50000"/>
                  </a:srgbClr>
                </a:solidFill>
              </a:rPr>
              <a:t>образования и расходования </a:t>
            </a:r>
            <a:r>
              <a:rPr lang="ru-RU" b="1" dirty="0" smtClean="0">
                <a:solidFill>
                  <a:srgbClr val="8064A2">
                    <a:lumMod val="50000"/>
                  </a:srgbClr>
                </a:solidFill>
              </a:rPr>
              <a:t> денежных средств для </a:t>
            </a:r>
            <a:r>
              <a:rPr lang="ru-RU" b="1" dirty="0">
                <a:solidFill>
                  <a:srgbClr val="8064A2">
                    <a:lumMod val="50000"/>
                  </a:srgbClr>
                </a:solidFill>
              </a:rPr>
              <a:t>обеспечения функций органов </a:t>
            </a:r>
            <a:r>
              <a:rPr lang="ru-RU" b="1" dirty="0" smtClean="0">
                <a:solidFill>
                  <a:srgbClr val="8064A2">
                    <a:lumMod val="50000"/>
                  </a:srgbClr>
                </a:solidFill>
              </a:rPr>
              <a:t>местного </a:t>
            </a:r>
            <a:r>
              <a:rPr lang="ru-RU" b="1" dirty="0">
                <a:solidFill>
                  <a:srgbClr val="8064A2">
                    <a:lumMod val="50000"/>
                  </a:srgbClr>
                </a:solidFill>
              </a:rPr>
              <a:t>самоуправления </a:t>
            </a:r>
            <a:endParaRPr lang="ru-RU" b="1" dirty="0" smtClean="0">
              <a:solidFill>
                <a:srgbClr val="8064A2">
                  <a:lumMod val="50000"/>
                </a:srgbClr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8064A2">
                    <a:lumMod val="50000"/>
                  </a:srgbClr>
                </a:solidFill>
              </a:rPr>
              <a:t>в </a:t>
            </a:r>
            <a:r>
              <a:rPr lang="ru-RU" b="1" dirty="0">
                <a:solidFill>
                  <a:srgbClr val="8064A2">
                    <a:lumMod val="50000"/>
                  </a:srgbClr>
                </a:solidFill>
              </a:rPr>
              <a:t>виде баланса доходов и </a:t>
            </a:r>
            <a:r>
              <a:rPr lang="ru-RU" b="1" dirty="0" smtClean="0">
                <a:solidFill>
                  <a:srgbClr val="8064A2">
                    <a:lumMod val="50000"/>
                  </a:srgbClr>
                </a:solidFill>
              </a:rPr>
              <a:t>расходов.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8064A2">
                  <a:lumMod val="50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91866" y="2677976"/>
            <a:ext cx="2592288" cy="300837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400" b="1" u="sng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504D">
                    <a:lumMod val="50000"/>
                  </a:srgbClr>
                </a:solidFill>
              </a:rPr>
              <a:t>Доходы бюджета – </a:t>
            </a:r>
            <a:r>
              <a:rPr lang="ru-RU" sz="1600" b="1" dirty="0">
                <a:solidFill>
                  <a:srgbClr val="C0504D">
                    <a:lumMod val="50000"/>
                  </a:srgbClr>
                </a:solidFill>
              </a:rPr>
              <a:t>это денежные </a:t>
            </a:r>
            <a:r>
              <a:rPr lang="ru-RU" sz="1600" b="1" dirty="0" smtClean="0">
                <a:solidFill>
                  <a:srgbClr val="C0504D">
                    <a:lumMod val="50000"/>
                  </a:srgbClr>
                </a:solidFill>
              </a:rPr>
              <a:t>средства поступающие  в бюджет муниципального района (налоговые и неналоговые доходы,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504D">
                    <a:lumMod val="50000"/>
                  </a:srgbClr>
                </a:solidFill>
              </a:rPr>
              <a:t>безвозмездные и прочие поступления)</a:t>
            </a:r>
            <a:endParaRPr lang="ru-RU" sz="1600" b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9980" y="2906642"/>
            <a:ext cx="2857520" cy="570364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доходы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5720" y="3943148"/>
            <a:ext cx="3035166" cy="186211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Налог на доходы физических лиц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Налог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имущество организаций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Единый сельскохозяйственный налог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Единый налог на вмененный доход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Государственная пошлина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Прочие налоги и сборы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11724" y="2928933"/>
            <a:ext cx="2652764" cy="57911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Неналоговые доходы 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022048" y="3865239"/>
            <a:ext cx="2942440" cy="194116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Доходы от сдачи в аренду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муниципального имущества;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Арендная плата за земельные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участки;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Плата за негативное воздействие на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окружающую среду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трафы, санкции, возмещение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ущерба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Прочие неналоговые доходы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285984" y="5949280"/>
            <a:ext cx="4643470" cy="7920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white"/>
                </a:solidFill>
              </a:rPr>
              <a:t>Безвозмездные поступления:                       дотации, субсидии и субвенции из федерального и регионального бюджетов.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" name="Стрелка вниз 35"/>
          <p:cNvSpPr/>
          <p:nvPr/>
        </p:nvSpPr>
        <p:spPr>
          <a:xfrm>
            <a:off x="4464843" y="5686352"/>
            <a:ext cx="285752" cy="285752"/>
          </a:xfrm>
          <a:prstGeom prst="downArrow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Стрелка вправо 37"/>
          <p:cNvSpPr/>
          <p:nvPr/>
        </p:nvSpPr>
        <p:spPr>
          <a:xfrm>
            <a:off x="5984154" y="3075614"/>
            <a:ext cx="327570" cy="285752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Стрелка влево 38"/>
          <p:cNvSpPr/>
          <p:nvPr/>
        </p:nvSpPr>
        <p:spPr>
          <a:xfrm>
            <a:off x="3017500" y="3100382"/>
            <a:ext cx="374366" cy="285752"/>
          </a:xfrm>
          <a:prstGeom prst="leftArrow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 rot="5400000">
            <a:off x="7281121" y="3685850"/>
            <a:ext cx="357190" cy="1588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5400000">
            <a:off x="1623914" y="3685850"/>
            <a:ext cx="357190" cy="1588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2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792333335"/>
              </p:ext>
            </p:extLst>
          </p:nvPr>
        </p:nvGraphicFramePr>
        <p:xfrm>
          <a:off x="827584" y="332656"/>
          <a:ext cx="748883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Овал 11"/>
          <p:cNvSpPr/>
          <p:nvPr/>
        </p:nvSpPr>
        <p:spPr>
          <a:xfrm>
            <a:off x="899592" y="4365104"/>
            <a:ext cx="2768716" cy="1992854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Дефицит бюджета -             превышение расходов бюджета над его доходами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076056" y="4365104"/>
            <a:ext cx="3096344" cy="1872208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Профицит бюджета -             превышение доходов бюджета над его расходами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44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3859675"/>
              </p:ext>
            </p:extLst>
          </p:nvPr>
        </p:nvGraphicFramePr>
        <p:xfrm>
          <a:off x="107504" y="1484784"/>
          <a:ext cx="892899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90025" y="116632"/>
            <a:ext cx="7888390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бюджета </a:t>
            </a:r>
          </a:p>
          <a:p>
            <a:pPr algn="ctr"/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Зеленчукского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муниципального района на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400" u="sng" dirty="0">
              <a:solidFill>
                <a:srgbClr val="FFFF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31471" y="2924944"/>
            <a:ext cx="3384376" cy="2808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Структура доходов:    (в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тыс.руб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.)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algn="l">
              <a:lnSpc>
                <a:spcPct val="120000"/>
              </a:lnSpc>
            </a:pPr>
            <a:r>
              <a:rPr lang="ru-RU" b="1" dirty="0" smtClean="0">
                <a:latin typeface="+mn-lt"/>
              </a:rPr>
              <a:t>1. Налоговые и неналоговые доходы -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     всего                                                           118877,7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     из них основные виды налогов: 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       -Налог на доходы с </a:t>
            </a:r>
            <a:r>
              <a:rPr lang="ru-RU" b="1" dirty="0" err="1" smtClean="0">
                <a:latin typeface="+mn-lt"/>
              </a:rPr>
              <a:t>физич.лиц</a:t>
            </a:r>
            <a:r>
              <a:rPr lang="ru-RU" b="1" dirty="0" smtClean="0">
                <a:latin typeface="+mn-lt"/>
              </a:rPr>
              <a:t>           57972,0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       -Налоги на совокупный доход             6865,4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       -Налог на имущество организаций  45398,5                      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       -Другие налоги и </a:t>
            </a:r>
            <a:r>
              <a:rPr lang="ru-RU" sz="4000" b="1" dirty="0" smtClean="0">
                <a:latin typeface="+mn-lt"/>
              </a:rPr>
              <a:t>сборы (госпошлина, доходы от    </a:t>
            </a:r>
          </a:p>
          <a:p>
            <a:pPr algn="l">
              <a:lnSpc>
                <a:spcPct val="120000"/>
              </a:lnSpc>
            </a:pPr>
            <a:r>
              <a:rPr lang="ru-RU" sz="4000" b="1" dirty="0">
                <a:latin typeface="+mn-lt"/>
              </a:rPr>
              <a:t> </a:t>
            </a:r>
            <a:r>
              <a:rPr lang="ru-RU" sz="4000" b="1" dirty="0" smtClean="0">
                <a:latin typeface="+mn-lt"/>
              </a:rPr>
              <a:t>       </a:t>
            </a:r>
            <a:r>
              <a:rPr lang="ru-RU" sz="4000" b="1" dirty="0" err="1" smtClean="0">
                <a:latin typeface="+mn-lt"/>
              </a:rPr>
              <a:t>использов.имущества</a:t>
            </a:r>
            <a:r>
              <a:rPr lang="ru-RU" sz="4000" b="1" dirty="0" smtClean="0">
                <a:latin typeface="+mn-lt"/>
              </a:rPr>
              <a:t>, плата за </a:t>
            </a:r>
            <a:r>
              <a:rPr lang="ru-RU" sz="4000" b="1" dirty="0" err="1" smtClean="0">
                <a:latin typeface="+mn-lt"/>
              </a:rPr>
              <a:t>негативн.воздейств</a:t>
            </a:r>
            <a:r>
              <a:rPr lang="ru-RU" sz="4000" b="1" dirty="0" smtClean="0">
                <a:latin typeface="+mn-lt"/>
              </a:rPr>
              <a:t>.   </a:t>
            </a:r>
          </a:p>
          <a:p>
            <a:pPr algn="l">
              <a:lnSpc>
                <a:spcPct val="120000"/>
              </a:lnSpc>
            </a:pPr>
            <a:r>
              <a:rPr lang="ru-RU" sz="4000" b="1" dirty="0">
                <a:latin typeface="+mn-lt"/>
              </a:rPr>
              <a:t> </a:t>
            </a:r>
            <a:r>
              <a:rPr lang="ru-RU" sz="4000" b="1" dirty="0" smtClean="0">
                <a:latin typeface="+mn-lt"/>
              </a:rPr>
              <a:t>       на </a:t>
            </a:r>
            <a:r>
              <a:rPr lang="ru-RU" sz="4000" b="1" dirty="0" err="1" smtClean="0">
                <a:latin typeface="+mn-lt"/>
              </a:rPr>
              <a:t>окруж.среду</a:t>
            </a:r>
            <a:r>
              <a:rPr lang="ru-RU" sz="4000" b="1" dirty="0" smtClean="0">
                <a:latin typeface="+mn-lt"/>
              </a:rPr>
              <a:t>, штрафы и т.д.)</a:t>
            </a:r>
            <a:r>
              <a:rPr lang="ru-RU" b="1" dirty="0" smtClean="0">
                <a:latin typeface="+mn-lt"/>
              </a:rPr>
              <a:t>                8641,8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  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2. Безвозмездные поступления             698090,1</a:t>
            </a:r>
            <a:br>
              <a:rPr lang="ru-RU" b="1" dirty="0" smtClean="0">
                <a:latin typeface="+mn-lt"/>
              </a:rPr>
            </a:br>
            <a:r>
              <a:rPr lang="ru-RU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rgbClr val="FFC000"/>
                </a:solidFill>
              </a:rPr>
              <a:t/>
            </a:r>
            <a:br>
              <a:rPr lang="ru-RU" sz="1600" dirty="0" smtClean="0">
                <a:solidFill>
                  <a:srgbClr val="FFC000"/>
                </a:solidFill>
              </a:rPr>
            </a:br>
            <a:endParaRPr lang="ru-RU" sz="12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5148064" y="2924944"/>
            <a:ext cx="3240360" cy="2808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 smtClean="0"/>
          </a:p>
          <a:p>
            <a:pPr marL="0" indent="0">
              <a:buNone/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Структура расходов:     </a:t>
            </a:r>
            <a:r>
              <a:rPr lang="ru-RU" sz="1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</a:t>
            </a:r>
            <a:r>
              <a:rPr lang="ru-RU" sz="11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</a:t>
            </a:r>
            <a:r>
              <a:rPr lang="ru-RU" sz="1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  <a:br>
              <a:rPr lang="ru-RU" sz="1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1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b="1" dirty="0" smtClean="0"/>
              <a:t>Общегосударственные вопросы               29917,5  </a:t>
            </a:r>
          </a:p>
          <a:p>
            <a:r>
              <a:rPr lang="ru-RU" sz="1100" b="1" dirty="0" smtClean="0"/>
              <a:t>Национальная безопасность и  правоохранительная деятельность           1555,2 </a:t>
            </a:r>
          </a:p>
          <a:p>
            <a:r>
              <a:rPr lang="ru-RU" sz="1100" b="1" dirty="0" smtClean="0"/>
              <a:t>Национальная экономика                            3494,5</a:t>
            </a:r>
          </a:p>
          <a:p>
            <a:r>
              <a:rPr lang="ru-RU" sz="1100" b="1" dirty="0" smtClean="0"/>
              <a:t>Образование                                                 507336,0</a:t>
            </a:r>
          </a:p>
          <a:p>
            <a:r>
              <a:rPr lang="ru-RU" sz="1100" b="1" dirty="0" smtClean="0"/>
              <a:t>Культура и кинематография                      20515,2 </a:t>
            </a:r>
          </a:p>
          <a:p>
            <a:r>
              <a:rPr lang="ru-RU" sz="1100" b="1" dirty="0" smtClean="0"/>
              <a:t>Здравоохранение                                          12428,7  </a:t>
            </a:r>
          </a:p>
          <a:p>
            <a:r>
              <a:rPr lang="ru-RU" sz="1100" b="1" dirty="0" smtClean="0"/>
              <a:t>Социальная политика                                207624,9  </a:t>
            </a:r>
          </a:p>
          <a:p>
            <a:r>
              <a:rPr lang="ru-RU" sz="1100" b="1" dirty="0" smtClean="0"/>
              <a:t>Физическая культура                                     1490,6 </a:t>
            </a:r>
          </a:p>
          <a:p>
            <a:r>
              <a:rPr lang="ru-RU" sz="1100" b="1" dirty="0" smtClean="0"/>
              <a:t>Прочие расходы </a:t>
            </a:r>
            <a:r>
              <a:rPr lang="ru-RU" sz="1000" b="1" dirty="0" smtClean="0"/>
              <a:t>(межбюджетные трансферты сельским поселениям)</a:t>
            </a:r>
            <a:r>
              <a:rPr lang="ru-RU" sz="1100" b="1" dirty="0" smtClean="0"/>
              <a:t>                                    32605,2</a:t>
            </a:r>
          </a:p>
          <a:p>
            <a:pPr>
              <a:lnSpc>
                <a:spcPct val="150000"/>
              </a:lnSpc>
            </a:pPr>
            <a:endParaRPr lang="ru-RU" sz="1100" dirty="0" smtClean="0"/>
          </a:p>
          <a:p>
            <a:pPr>
              <a:lnSpc>
                <a:spcPct val="150000"/>
              </a:lnSpc>
            </a:pPr>
            <a:endParaRPr lang="ru-RU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683568" y="1044025"/>
            <a:ext cx="770485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</a:t>
            </a:r>
            <a:r>
              <a:rPr lang="ru-RU" sz="16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Зеленчукского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муниципального района на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утвержден решением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Совета </a:t>
            </a:r>
            <a:r>
              <a:rPr lang="ru-RU" sz="16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Зеленчукского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муниципального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района второго созыва 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25.12.2013 № 288 </a:t>
            </a:r>
          </a:p>
        </p:txBody>
      </p:sp>
    </p:spTree>
    <p:extLst>
      <p:ext uri="{BB962C8B-B14F-4D97-AF65-F5344CB8AC3E}">
        <p14:creationId xmlns:p14="http://schemas.microsoft.com/office/powerpoint/2010/main" val="314797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539552" y="214290"/>
            <a:ext cx="8147248" cy="766438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приоритеты налоговой и бюджетной политики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Зеленчукского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муниципального образования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fr-CA" sz="28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830727"/>
              </p:ext>
            </p:extLst>
          </p:nvPr>
        </p:nvGraphicFramePr>
        <p:xfrm>
          <a:off x="1115616" y="1196752"/>
          <a:ext cx="7272808" cy="4824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2808"/>
              </a:tblGrid>
              <a:tr h="659775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Увеличение налогового потенциала для наращивания собственной доходной базы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7014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Обеспечение</a:t>
                      </a:r>
                      <a:r>
                        <a:rPr lang="ru-RU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 сбалансированности бюджета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7014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Проведение взвешенной долговой политики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7014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Эффективность использования бюджетных средств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59775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Повышение качества и получение эффективного результата деятельности муниципальных учреждений.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42535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Организация</a:t>
                      </a:r>
                      <a:r>
                        <a:rPr lang="ru-RU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 перехода на «эффективный контракт», когда условия оплаты труда работников зависит от качества и количества выполняемой работы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42535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Выполнение</a:t>
                      </a:r>
                      <a:r>
                        <a:rPr lang="ru-RU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 задач, поставленных Президентом РФ в ежегодном Бюджетном Послании, в том числе по повышению заработной платы работникам бюджетной сферы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8873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Доступность и качество предоставляемых муниципальных услуг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70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632848" cy="1080120"/>
          </a:xfrm>
        </p:spPr>
        <p:txBody>
          <a:bodyPr/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поступлений доходов в бюджет 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Зеленчукского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муниципального  района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(в тыс. рублей) </a:t>
            </a:r>
            <a:endParaRPr lang="fr-CA" sz="18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3885862"/>
              </p:ext>
            </p:extLst>
          </p:nvPr>
        </p:nvGraphicFramePr>
        <p:xfrm>
          <a:off x="457200" y="1600200"/>
          <a:ext cx="8291264" cy="4493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230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143000"/>
          </a:xfrm>
          <a:ln>
            <a:noFill/>
          </a:ln>
        </p:spPr>
        <p:txBody>
          <a:bodyPr/>
          <a:lstStyle/>
          <a:p>
            <a:r>
              <a:rPr lang="ru-RU" sz="28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налоговых и неналоговых доходов бюджета на 2014 год</a:t>
            </a:r>
            <a:r>
              <a:rPr lang="ru-RU" sz="32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</a:t>
            </a:r>
            <a:r>
              <a:rPr lang="ru-RU" sz="20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тыс.рублей</a:t>
            </a:r>
            <a:r>
              <a:rPr lang="ru-RU" sz="2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CA" sz="2000" b="1" dirty="0" smtClean="0">
              <a:ln w="1905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7752003"/>
              </p:ext>
            </p:extLst>
          </p:nvPr>
        </p:nvGraphicFramePr>
        <p:xfrm>
          <a:off x="928662" y="1600200"/>
          <a:ext cx="775813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241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0871181"/>
              </p:ext>
            </p:extLst>
          </p:nvPr>
        </p:nvGraphicFramePr>
        <p:xfrm>
          <a:off x="467544" y="155679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расходов бюджета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Зеленчукского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муниципального района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тыс. рублей и %)</a:t>
            </a:r>
            <a:endParaRPr lang="fr-CA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21790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3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1074</Words>
  <Application>Microsoft Office PowerPoint</Application>
  <PresentationFormat>Экран (4:3)</PresentationFormat>
  <Paragraphs>184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139</vt:lpstr>
      <vt:lpstr>Презентация PowerPoint</vt:lpstr>
      <vt:lpstr>УВАЖАЕМЫЕ ЖИТЕЛИ ЗЕЛЕНЧУКСКОГО МУНИЦИПАЛЬНОГО РАЙОНА!!!</vt:lpstr>
      <vt:lpstr>Презентация PowerPoint</vt:lpstr>
      <vt:lpstr>Презентация PowerPoint</vt:lpstr>
      <vt:lpstr>Презентация PowerPoint</vt:lpstr>
      <vt:lpstr>Основные приоритеты налоговой и бюджетной политики Зеленчукского муниципального образования:</vt:lpstr>
      <vt:lpstr>Динамика поступлений доходов в бюджет  Зеленчукского муниципального  района  (в тыс. рублей) </vt:lpstr>
      <vt:lpstr>Структура налоговых и неналоговых доходов бюджета на 2014 год  (в тыс.рублей)</vt:lpstr>
      <vt:lpstr>Структура расходов бюджета  Зеленчукского муниципального района (в тыс. рублей и %)</vt:lpstr>
      <vt:lpstr>Динамика основных направлений расходов, предусмотренных в бюджете Зеленчукского муниципального района  (в тыс. рублей)</vt:lpstr>
      <vt:lpstr>Презентация PowerPoint</vt:lpstr>
      <vt:lpstr>Презентация PowerPoint</vt:lpstr>
      <vt:lpstr>Презентация PowerPoint</vt:lpstr>
      <vt:lpstr>Публичные нормативные обязательства на 2014 год предусмотрены  в сумме 207624,9 тыс. рублей,  из них на выплату:</vt:lpstr>
      <vt:lpstr>Наши контакты: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Aminat</cp:lastModifiedBy>
  <cp:revision>129</cp:revision>
  <cp:lastPrinted>2016-09-29T07:24:17Z</cp:lastPrinted>
  <dcterms:modified xsi:type="dcterms:W3CDTF">2016-10-18T11:18:33Z</dcterms:modified>
</cp:coreProperties>
</file>